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71" r:id="rId4"/>
    <p:sldId id="272" r:id="rId5"/>
    <p:sldId id="258" r:id="rId6"/>
    <p:sldId id="273" r:id="rId7"/>
    <p:sldId id="261" r:id="rId8"/>
    <p:sldId id="274" r:id="rId9"/>
    <p:sldId id="282" r:id="rId10"/>
    <p:sldId id="259" r:id="rId11"/>
    <p:sldId id="275" r:id="rId12"/>
    <p:sldId id="278" r:id="rId13"/>
    <p:sldId id="260" r:id="rId14"/>
    <p:sldId id="276" r:id="rId15"/>
    <p:sldId id="262" r:id="rId16"/>
    <p:sldId id="269" r:id="rId17"/>
    <p:sldId id="263" r:id="rId18"/>
    <p:sldId id="264"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mpusUser" initials="C" lastIdx="1" clrIdx="0">
    <p:extLst>
      <p:ext uri="{19B8F6BF-5375-455C-9EA6-DF929625EA0E}">
        <p15:presenceInfo xmlns:p15="http://schemas.microsoft.com/office/powerpoint/2012/main" userId="Campus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1" autoAdjust="0"/>
    <p:restoredTop sz="81758" autoAdjust="0"/>
  </p:normalViewPr>
  <p:slideViewPr>
    <p:cSldViewPr snapToGrid="0">
      <p:cViewPr varScale="1">
        <p:scale>
          <a:sx n="60" d="100"/>
          <a:sy n="60" d="100"/>
        </p:scale>
        <p:origin x="924" y="6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A65044-03A7-4990-8FED-CB9DFFF01D26}" type="datetimeFigureOut">
              <a:rPr lang="en-US" smtClean="0"/>
              <a:t>5/8/2019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8F631-6208-4CBF-AE0F-4AD660B9D426}" type="slidenum">
              <a:rPr lang="en-US" smtClean="0"/>
              <a:t>‹#›</a:t>
            </a:fld>
            <a:endParaRPr lang="en-US"/>
          </a:p>
        </p:txBody>
      </p:sp>
    </p:spTree>
    <p:extLst>
      <p:ext uri="{BB962C8B-B14F-4D97-AF65-F5344CB8AC3E}">
        <p14:creationId xmlns:p14="http://schemas.microsoft.com/office/powerpoint/2010/main" val="1205947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88F631-6208-4CBF-AE0F-4AD660B9D426}" type="slidenum">
              <a:rPr lang="en-US" smtClean="0"/>
              <a:t>3</a:t>
            </a:fld>
            <a:endParaRPr lang="en-US"/>
          </a:p>
        </p:txBody>
      </p:sp>
    </p:spTree>
    <p:extLst>
      <p:ext uri="{BB962C8B-B14F-4D97-AF65-F5344CB8AC3E}">
        <p14:creationId xmlns:p14="http://schemas.microsoft.com/office/powerpoint/2010/main" val="2391995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process of computationally identifying and categorizing opinions expressed in a piece of text, especially in order to determine whether the writer's attitude</a:t>
            </a:r>
            <a:endParaRPr lang="en-US" dirty="0"/>
          </a:p>
        </p:txBody>
      </p:sp>
      <p:sp>
        <p:nvSpPr>
          <p:cNvPr id="4" name="Slide Number Placeholder 3"/>
          <p:cNvSpPr>
            <a:spLocks noGrp="1"/>
          </p:cNvSpPr>
          <p:nvPr>
            <p:ph type="sldNum" sz="quarter" idx="10"/>
          </p:nvPr>
        </p:nvSpPr>
        <p:spPr/>
        <p:txBody>
          <a:bodyPr/>
          <a:lstStyle/>
          <a:p>
            <a:fld id="{7988F631-6208-4CBF-AE0F-4AD660B9D426}" type="slidenum">
              <a:rPr lang="en-US" smtClean="0"/>
              <a:t>5</a:t>
            </a:fld>
            <a:endParaRPr lang="en-US"/>
          </a:p>
        </p:txBody>
      </p:sp>
    </p:spTree>
    <p:extLst>
      <p:ext uri="{BB962C8B-B14F-4D97-AF65-F5344CB8AC3E}">
        <p14:creationId xmlns:p14="http://schemas.microsoft.com/office/powerpoint/2010/main" val="383173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88F631-6208-4CBF-AE0F-4AD660B9D426}" type="slidenum">
              <a:rPr lang="en-US" smtClean="0"/>
              <a:t>13</a:t>
            </a:fld>
            <a:endParaRPr lang="en-US"/>
          </a:p>
        </p:txBody>
      </p:sp>
    </p:spTree>
    <p:extLst>
      <p:ext uri="{BB962C8B-B14F-4D97-AF65-F5344CB8AC3E}">
        <p14:creationId xmlns:p14="http://schemas.microsoft.com/office/powerpoint/2010/main" val="49487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88F631-6208-4CBF-AE0F-4AD660B9D426}" type="slidenum">
              <a:rPr lang="en-US" smtClean="0"/>
              <a:t>15</a:t>
            </a:fld>
            <a:endParaRPr lang="en-US"/>
          </a:p>
        </p:txBody>
      </p:sp>
    </p:spTree>
    <p:extLst>
      <p:ext uri="{BB962C8B-B14F-4D97-AF65-F5344CB8AC3E}">
        <p14:creationId xmlns:p14="http://schemas.microsoft.com/office/powerpoint/2010/main" val="98580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3636666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AA87D06-D4F8-4869-B045-98F8BD914CD4}"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2230658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1118214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20372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4023302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78627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1802892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2989450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1494228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225945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4526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A87D06-D4F8-4869-B045-98F8BD914CD4}"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398258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A87D06-D4F8-4869-B045-98F8BD914CD4}" type="datetimeFigureOut">
              <a:rPr lang="en-US" smtClean="0"/>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4005733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133731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3318867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7AA87D06-D4F8-4869-B045-98F8BD914CD4}" type="datetimeFigureOut">
              <a:rPr lang="en-US" smtClean="0"/>
              <a:t>5/8/2019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1386937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AA87D06-D4F8-4869-B045-98F8BD914CD4}"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27142F-26B8-433C-98FC-008511F94818}" type="slidenum">
              <a:rPr lang="en-US" smtClean="0"/>
              <a:t>‹#›</a:t>
            </a:fld>
            <a:endParaRPr lang="en-US"/>
          </a:p>
        </p:txBody>
      </p:sp>
    </p:spTree>
    <p:extLst>
      <p:ext uri="{BB962C8B-B14F-4D97-AF65-F5344CB8AC3E}">
        <p14:creationId xmlns:p14="http://schemas.microsoft.com/office/powerpoint/2010/main" val="326062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A87D06-D4F8-4869-B045-98F8BD914CD4}" type="datetimeFigureOut">
              <a:rPr lang="en-US" smtClean="0"/>
              <a:t>5/8/2019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027142F-26B8-433C-98FC-008511F94818}" type="slidenum">
              <a:rPr lang="en-US" smtClean="0"/>
              <a:t>‹#›</a:t>
            </a:fld>
            <a:endParaRPr lang="en-US"/>
          </a:p>
        </p:txBody>
      </p:sp>
    </p:spTree>
    <p:extLst>
      <p:ext uri="{BB962C8B-B14F-4D97-AF65-F5344CB8AC3E}">
        <p14:creationId xmlns:p14="http://schemas.microsoft.com/office/powerpoint/2010/main" val="1881474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9DA1-B8D8-49B1-A6B3-58F9519B9E6C}"/>
              </a:ext>
            </a:extLst>
          </p:cNvPr>
          <p:cNvSpPr>
            <a:spLocks noGrp="1"/>
          </p:cNvSpPr>
          <p:nvPr>
            <p:ph type="ctrTitle"/>
          </p:nvPr>
        </p:nvSpPr>
        <p:spPr>
          <a:xfrm>
            <a:off x="1524000" y="225088"/>
            <a:ext cx="9144000" cy="2027583"/>
          </a:xfrm>
        </p:spPr>
        <p:txBody>
          <a:bodyPr/>
          <a:lstStyle/>
          <a:p>
            <a:pPr algn="ctr"/>
            <a:r>
              <a:rPr lang="en-US" sz="6000" b="1" dirty="0" smtClean="0">
                <a:solidFill>
                  <a:schemeClr val="accent1"/>
                </a:solidFill>
              </a:rPr>
              <a:t>SENTIMENTAL ANALYSIS OF TWITTER DATA</a:t>
            </a:r>
            <a:endParaRPr lang="en-US" sz="6000" b="1" dirty="0">
              <a:solidFill>
                <a:schemeClr val="accent1"/>
              </a:solidFill>
            </a:endParaRPr>
          </a:p>
        </p:txBody>
      </p:sp>
      <p:sp>
        <p:nvSpPr>
          <p:cNvPr id="3" name="Subtitle 2">
            <a:extLst>
              <a:ext uri="{FF2B5EF4-FFF2-40B4-BE49-F238E27FC236}">
                <a16:creationId xmlns:a16="http://schemas.microsoft.com/office/drawing/2014/main" id="{A80819CD-FC74-4A4F-8A2D-1B0A1C62D56B}"/>
              </a:ext>
            </a:extLst>
          </p:cNvPr>
          <p:cNvSpPr>
            <a:spLocks noGrp="1"/>
          </p:cNvSpPr>
          <p:nvPr>
            <p:ph type="subTitle" idx="1"/>
          </p:nvPr>
        </p:nvSpPr>
        <p:spPr>
          <a:xfrm>
            <a:off x="1524000" y="4192871"/>
            <a:ext cx="4356295" cy="2480710"/>
          </a:xfrm>
        </p:spPr>
        <p:txBody>
          <a:bodyPr/>
          <a:lstStyle/>
          <a:p>
            <a:pPr algn="just"/>
            <a:r>
              <a:rPr lang="en-US" sz="2400" dirty="0">
                <a:solidFill>
                  <a:schemeClr val="tx1"/>
                </a:solidFill>
                <a:latin typeface="+mn-lt"/>
                <a:ea typeface="+mn-ea"/>
                <a:cs typeface="+mn-cs"/>
              </a:rPr>
              <a:t>Presented By:</a:t>
            </a:r>
          </a:p>
          <a:p>
            <a:pPr algn="just"/>
            <a:r>
              <a:rPr lang="en-US" sz="2400" dirty="0" smtClean="0">
                <a:solidFill>
                  <a:schemeClr val="tx1"/>
                </a:solidFill>
                <a:latin typeface="+mn-lt"/>
                <a:ea typeface="+mn-ea"/>
                <a:cs typeface="+mn-cs"/>
              </a:rPr>
              <a:t>ROHIT SAHA (893572115</a:t>
            </a:r>
            <a:r>
              <a:rPr lang="en-US" sz="2400" dirty="0" smtClean="0">
                <a:solidFill>
                  <a:schemeClr val="tx1"/>
                </a:solidFill>
                <a:latin typeface="+mn-lt"/>
                <a:ea typeface="+mn-ea"/>
                <a:cs typeface="+mn-cs"/>
              </a:rPr>
              <a:t>)</a:t>
            </a:r>
            <a:endParaRPr lang="en-US" sz="2400" dirty="0" smtClean="0">
              <a:solidFill>
                <a:schemeClr val="tx1"/>
              </a:solidFill>
              <a:latin typeface="+mn-lt"/>
              <a:ea typeface="+mn-ea"/>
              <a:cs typeface="+mn-cs"/>
            </a:endParaRPr>
          </a:p>
        </p:txBody>
      </p:sp>
      <p:sp>
        <p:nvSpPr>
          <p:cNvPr id="5" name="TextBox 4">
            <a:extLst>
              <a:ext uri="{FF2B5EF4-FFF2-40B4-BE49-F238E27FC236}">
                <a16:creationId xmlns:a16="http://schemas.microsoft.com/office/drawing/2014/main" id="{780F4FDC-B130-4394-AD4A-800978DB1ACC}"/>
              </a:ext>
            </a:extLst>
          </p:cNvPr>
          <p:cNvSpPr txBox="1"/>
          <p:nvPr/>
        </p:nvSpPr>
        <p:spPr>
          <a:xfrm>
            <a:off x="3509006" y="2885637"/>
            <a:ext cx="4994910" cy="461665"/>
          </a:xfrm>
          <a:prstGeom prst="rect">
            <a:avLst/>
          </a:prstGeom>
          <a:noFill/>
        </p:spPr>
        <p:txBody>
          <a:bodyPr wrap="square" rtlCol="0">
            <a:spAutoFit/>
          </a:bodyPr>
          <a:lstStyle/>
          <a:p>
            <a:pPr algn="ctr"/>
            <a:r>
              <a:rPr lang="en-US" sz="2400" cap="all" dirty="0"/>
              <a:t>CPSC 481-01 (20712)</a:t>
            </a:r>
            <a:endParaRPr lang="en-US" sz="2400" cap="all" dirty="0"/>
          </a:p>
        </p:txBody>
      </p:sp>
      <p:sp>
        <p:nvSpPr>
          <p:cNvPr id="4" name="TextBox 3">
            <a:extLst>
              <a:ext uri="{FF2B5EF4-FFF2-40B4-BE49-F238E27FC236}">
                <a16:creationId xmlns:a16="http://schemas.microsoft.com/office/drawing/2014/main" id="{1C052A2B-322A-4768-9AA5-C443E3618893}"/>
              </a:ext>
            </a:extLst>
          </p:cNvPr>
          <p:cNvSpPr txBox="1"/>
          <p:nvPr/>
        </p:nvSpPr>
        <p:spPr>
          <a:xfrm>
            <a:off x="7520292" y="4192871"/>
            <a:ext cx="3924887" cy="830997"/>
          </a:xfrm>
          <a:prstGeom prst="rect">
            <a:avLst/>
          </a:prstGeom>
          <a:noFill/>
        </p:spPr>
        <p:txBody>
          <a:bodyPr wrap="square" rtlCol="0">
            <a:spAutoFit/>
          </a:bodyPr>
          <a:lstStyle/>
          <a:p>
            <a:r>
              <a:rPr lang="en-US" sz="2400" dirty="0"/>
              <a:t>Guided By:</a:t>
            </a:r>
          </a:p>
          <a:p>
            <a:r>
              <a:rPr lang="en-US" sz="2400" dirty="0"/>
              <a:t>Dr. </a:t>
            </a:r>
            <a:r>
              <a:rPr lang="en-US" sz="2400" dirty="0" err="1" smtClean="0"/>
              <a:t>Wenlin</a:t>
            </a:r>
            <a:r>
              <a:rPr lang="en-US" sz="2400" dirty="0" smtClean="0"/>
              <a:t> Han</a:t>
            </a:r>
            <a:endParaRPr lang="en-US" sz="2400" dirty="0"/>
          </a:p>
        </p:txBody>
      </p:sp>
    </p:spTree>
    <p:extLst>
      <p:ext uri="{BB962C8B-B14F-4D97-AF65-F5344CB8AC3E}">
        <p14:creationId xmlns:p14="http://schemas.microsoft.com/office/powerpoint/2010/main" val="2612055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77046-BCCE-4FBE-9EA7-BC28BE000246}"/>
              </a:ext>
            </a:extLst>
          </p:cNvPr>
          <p:cNvSpPr>
            <a:spLocks noGrp="1"/>
          </p:cNvSpPr>
          <p:nvPr>
            <p:ph type="title"/>
          </p:nvPr>
        </p:nvSpPr>
        <p:spPr/>
        <p:txBody>
          <a:bodyPr/>
          <a:lstStyle/>
          <a:p>
            <a:r>
              <a:rPr lang="en-US" b="1" dirty="0" smtClean="0">
                <a:solidFill>
                  <a:schemeClr val="accent1"/>
                </a:solidFill>
              </a:rPr>
              <a:t>PROJECT WALK-THROUGH</a:t>
            </a:r>
            <a:endParaRPr lang="en-US" b="1" dirty="0">
              <a:solidFill>
                <a:schemeClr val="accent1"/>
              </a:solidFill>
            </a:endParaRPr>
          </a:p>
        </p:txBody>
      </p:sp>
      <p:sp>
        <p:nvSpPr>
          <p:cNvPr id="3" name="TextBox 2"/>
          <p:cNvSpPr txBox="1"/>
          <p:nvPr/>
        </p:nvSpPr>
        <p:spPr>
          <a:xfrm>
            <a:off x="513347" y="1395663"/>
            <a:ext cx="11454063" cy="4801314"/>
          </a:xfrm>
          <a:prstGeom prst="rect">
            <a:avLst/>
          </a:prstGeom>
          <a:noFill/>
        </p:spPr>
        <p:txBody>
          <a:bodyPr wrap="square" rtlCol="0">
            <a:spAutoFit/>
          </a:bodyPr>
          <a:lstStyle/>
          <a:p>
            <a:r>
              <a:rPr lang="en-US" b="1" dirty="0"/>
              <a:t>Section A: Preparing The Test Set</a:t>
            </a:r>
            <a:endParaRPr lang="en-US" dirty="0"/>
          </a:p>
          <a:p>
            <a:endParaRPr lang="en-US" b="1" dirty="0" smtClean="0"/>
          </a:p>
          <a:p>
            <a:r>
              <a:rPr lang="en-US" b="1" dirty="0" smtClean="0"/>
              <a:t>Twitter API </a:t>
            </a:r>
            <a:r>
              <a:rPr lang="en-US" dirty="0" smtClean="0"/>
              <a:t>has been used to extract tweets based on the topic specified by the user</a:t>
            </a:r>
            <a:r>
              <a:rPr lang="en-US" b="1" dirty="0" smtClean="0"/>
              <a:t>. The test set contains the tweet_id and tweet text for 200 tweets</a:t>
            </a:r>
            <a:r>
              <a:rPr lang="en-US" dirty="0" smtClean="0"/>
              <a:t> specific to the user defined topic. The data is loaded as </a:t>
            </a:r>
            <a:r>
              <a:rPr lang="en-US" dirty="0" err="1" smtClean="0"/>
              <a:t>json</a:t>
            </a:r>
            <a:r>
              <a:rPr lang="en-US" dirty="0" smtClean="0"/>
              <a:t> data.</a:t>
            </a:r>
          </a:p>
          <a:p>
            <a:endParaRPr lang="en-US" b="1" dirty="0" smtClean="0"/>
          </a:p>
          <a:p>
            <a:r>
              <a:rPr lang="en-US" b="1" dirty="0" smtClean="0"/>
              <a:t>Section </a:t>
            </a:r>
            <a:r>
              <a:rPr lang="en-US" b="1" dirty="0"/>
              <a:t>B: Preparing The Training </a:t>
            </a:r>
            <a:r>
              <a:rPr lang="en-US" b="1" dirty="0" smtClean="0"/>
              <a:t>Set</a:t>
            </a:r>
          </a:p>
          <a:p>
            <a:endParaRPr lang="en-US" b="1" dirty="0" smtClean="0"/>
          </a:p>
          <a:p>
            <a:r>
              <a:rPr lang="en-US" b="1" dirty="0" smtClean="0"/>
              <a:t>The training data set is a collection of 10000 tweets </a:t>
            </a:r>
            <a:r>
              <a:rPr lang="en-US" dirty="0" smtClean="0"/>
              <a:t>containing tweet_id, tweet text and tweet sentiment. The data from the training data set is loaded into a </a:t>
            </a:r>
            <a:r>
              <a:rPr lang="en-US" dirty="0" err="1" smtClean="0"/>
              <a:t>json</a:t>
            </a:r>
            <a:r>
              <a:rPr lang="en-US" dirty="0" smtClean="0"/>
              <a:t> object for processing</a:t>
            </a:r>
            <a:endParaRPr lang="en-US" dirty="0"/>
          </a:p>
          <a:p>
            <a:endParaRPr lang="en-US" dirty="0"/>
          </a:p>
          <a:p>
            <a:r>
              <a:rPr lang="en-US" b="1" dirty="0"/>
              <a:t>Section C: Pre-processing Tweets in The Data </a:t>
            </a:r>
            <a:r>
              <a:rPr lang="en-US" b="1" dirty="0" smtClean="0"/>
              <a:t>Sets</a:t>
            </a:r>
          </a:p>
          <a:p>
            <a:endParaRPr lang="en-US" b="1" dirty="0"/>
          </a:p>
          <a:p>
            <a:r>
              <a:rPr lang="en-US" dirty="0" smtClean="0"/>
              <a:t>The training and the test data set, both require Pre-processing. This is the most important </a:t>
            </a:r>
            <a:r>
              <a:rPr lang="en-US" dirty="0"/>
              <a:t>data mining technique that involves transforming raw data into an understandable format. Real-world data is often incomplete, inconsistent, and/or lacking in certain behaviors or trends, and is likely to contain many errors. Data </a:t>
            </a:r>
            <a:r>
              <a:rPr lang="en-US" b="1" dirty="0"/>
              <a:t>preprocessing</a:t>
            </a:r>
            <a:r>
              <a:rPr lang="en-US" dirty="0"/>
              <a:t> is a proven method of resolving such issues</a:t>
            </a:r>
            <a:r>
              <a:rPr lang="en-US" dirty="0" smtClean="0"/>
              <a:t>.</a:t>
            </a:r>
          </a:p>
        </p:txBody>
      </p:sp>
    </p:spTree>
    <p:extLst>
      <p:ext uri="{BB962C8B-B14F-4D97-AF65-F5344CB8AC3E}">
        <p14:creationId xmlns:p14="http://schemas.microsoft.com/office/powerpoint/2010/main" val="8208855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PROJECT WALK-THROUGH CONTD..</a:t>
            </a:r>
            <a:endParaRPr lang="en-US" b="1" dirty="0">
              <a:solidFill>
                <a:schemeClr val="accent1"/>
              </a:solidFill>
            </a:endParaRPr>
          </a:p>
        </p:txBody>
      </p:sp>
      <p:sp>
        <p:nvSpPr>
          <p:cNvPr id="5" name="TextBox 4"/>
          <p:cNvSpPr txBox="1"/>
          <p:nvPr/>
        </p:nvSpPr>
        <p:spPr>
          <a:xfrm>
            <a:off x="646111" y="1796715"/>
            <a:ext cx="10487110" cy="3139321"/>
          </a:xfrm>
          <a:prstGeom prst="rect">
            <a:avLst/>
          </a:prstGeom>
          <a:noFill/>
        </p:spPr>
        <p:txBody>
          <a:bodyPr wrap="square" rtlCol="0">
            <a:spAutoFit/>
          </a:bodyPr>
          <a:lstStyle/>
          <a:p>
            <a:endParaRPr lang="en-US" dirty="0"/>
          </a:p>
          <a:p>
            <a:r>
              <a:rPr lang="en-US" b="1" dirty="0"/>
              <a:t>Section D: </a:t>
            </a:r>
            <a:r>
              <a:rPr lang="en-US" b="1" dirty="0" smtClean="0"/>
              <a:t>Training the classifier</a:t>
            </a:r>
          </a:p>
          <a:p>
            <a:endParaRPr lang="en-US" b="1" dirty="0" smtClean="0"/>
          </a:p>
          <a:p>
            <a:r>
              <a:rPr lang="en-US" dirty="0" smtClean="0"/>
              <a:t>Vocabulary is built from the training dataset and tweets are matched against them to develop the feature vector. This technique is used to train the classifier. </a:t>
            </a:r>
          </a:p>
          <a:p>
            <a:endParaRPr lang="en-US" b="1" dirty="0"/>
          </a:p>
          <a:p>
            <a:r>
              <a:rPr lang="en-US" b="1" dirty="0" smtClean="0"/>
              <a:t>Section </a:t>
            </a:r>
            <a:r>
              <a:rPr lang="en-US" b="1" dirty="0"/>
              <a:t>E: Testing The </a:t>
            </a:r>
            <a:r>
              <a:rPr lang="en-US" b="1" dirty="0" smtClean="0"/>
              <a:t>Model</a:t>
            </a:r>
          </a:p>
          <a:p>
            <a:endParaRPr lang="en-US" b="1" dirty="0"/>
          </a:p>
          <a:p>
            <a:r>
              <a:rPr lang="en-US" dirty="0"/>
              <a:t>We have used NAÏVE BAYES, SUPPORT VECTOR MACHINES AND NATURAL LANGUAGE PROCESSING to perform sentimental analysis on the test data, calculate and compare the accuracy of the result</a:t>
            </a:r>
          </a:p>
        </p:txBody>
      </p:sp>
    </p:spTree>
    <p:extLst>
      <p:ext uri="{BB962C8B-B14F-4D97-AF65-F5344CB8AC3E}">
        <p14:creationId xmlns:p14="http://schemas.microsoft.com/office/powerpoint/2010/main" val="2391571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35450"/>
          </a:xfrm>
        </p:spPr>
        <p:txBody>
          <a:bodyPr/>
          <a:lstStyle/>
          <a:p>
            <a:r>
              <a:rPr lang="en-US" b="1" dirty="0" smtClean="0">
                <a:solidFill>
                  <a:schemeClr val="accent1"/>
                </a:solidFill>
              </a:rPr>
              <a:t>THREE ALGORITHM COMPARISON</a:t>
            </a:r>
            <a:endParaRPr lang="en-US" b="1"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58144886"/>
              </p:ext>
            </p:extLst>
          </p:nvPr>
        </p:nvGraphicFramePr>
        <p:xfrm>
          <a:off x="646109" y="2030634"/>
          <a:ext cx="9404724" cy="4434333"/>
        </p:xfrm>
        <a:graphic>
          <a:graphicData uri="http://schemas.openxmlformats.org/drawingml/2006/table">
            <a:tbl>
              <a:tblPr firstRow="1" firstCol="1" bandRow="1">
                <a:tableStyleId>{5C22544A-7EE6-4342-B048-85BDC9FD1C3A}</a:tableStyleId>
              </a:tblPr>
              <a:tblGrid>
                <a:gridCol w="2350678">
                  <a:extLst>
                    <a:ext uri="{9D8B030D-6E8A-4147-A177-3AD203B41FA5}">
                      <a16:colId xmlns:a16="http://schemas.microsoft.com/office/drawing/2014/main" val="2093053181"/>
                    </a:ext>
                  </a:extLst>
                </a:gridCol>
                <a:gridCol w="2350678">
                  <a:extLst>
                    <a:ext uri="{9D8B030D-6E8A-4147-A177-3AD203B41FA5}">
                      <a16:colId xmlns:a16="http://schemas.microsoft.com/office/drawing/2014/main" val="2938685830"/>
                    </a:ext>
                  </a:extLst>
                </a:gridCol>
                <a:gridCol w="2351684">
                  <a:extLst>
                    <a:ext uri="{9D8B030D-6E8A-4147-A177-3AD203B41FA5}">
                      <a16:colId xmlns:a16="http://schemas.microsoft.com/office/drawing/2014/main" val="2874713022"/>
                    </a:ext>
                  </a:extLst>
                </a:gridCol>
                <a:gridCol w="2351684">
                  <a:extLst>
                    <a:ext uri="{9D8B030D-6E8A-4147-A177-3AD203B41FA5}">
                      <a16:colId xmlns:a16="http://schemas.microsoft.com/office/drawing/2014/main" val="1679834900"/>
                    </a:ext>
                  </a:extLst>
                </a:gridCol>
              </a:tblGrid>
              <a:tr h="172271">
                <a:tc>
                  <a:txBody>
                    <a:bodyPr/>
                    <a:lstStyle/>
                    <a:p>
                      <a:pPr marL="0" marR="0">
                        <a:lnSpc>
                          <a:spcPct val="107000"/>
                        </a:lnSpc>
                        <a:spcBef>
                          <a:spcPts val="0"/>
                        </a:spcBef>
                        <a:spcAft>
                          <a:spcPts val="0"/>
                        </a:spcAft>
                      </a:pPr>
                      <a:r>
                        <a:rPr lang="en-US" sz="1000">
                          <a:effectLst/>
                        </a:rPr>
                        <a:t>Algorithms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Advantages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Disadvantages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Time Complexity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extLst>
                  <a:ext uri="{0D108BD9-81ED-4DB2-BD59-A6C34878D82A}">
                    <a16:rowId xmlns:a16="http://schemas.microsoft.com/office/drawing/2014/main" val="1688506619"/>
                  </a:ext>
                </a:extLst>
              </a:tr>
              <a:tr h="1193377">
                <a:tc>
                  <a:txBody>
                    <a:bodyPr/>
                    <a:lstStyle/>
                    <a:p>
                      <a:pPr marL="0" marR="0">
                        <a:lnSpc>
                          <a:spcPct val="107000"/>
                        </a:lnSpc>
                        <a:spcBef>
                          <a:spcPts val="0"/>
                        </a:spcBef>
                        <a:spcAft>
                          <a:spcPts val="0"/>
                        </a:spcAft>
                      </a:pPr>
                      <a:r>
                        <a:rPr lang="en-US" sz="1000">
                          <a:effectLst/>
                        </a:rPr>
                        <a:t>Support Vector Machine (SVM)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SVM provides notably fast classifiers. Is more suitable for cases where the number of instances is lower than the number of features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high algorithmic complexity and extensive memory requirements of the required quadratic programming in large-scale tasks.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O(n2 ) n=Number of Instances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extLst>
                  <a:ext uri="{0D108BD9-81ED-4DB2-BD59-A6C34878D82A}">
                    <a16:rowId xmlns:a16="http://schemas.microsoft.com/office/drawing/2014/main" val="3872120540"/>
                  </a:ext>
                </a:extLst>
              </a:tr>
              <a:tr h="2045790">
                <a:tc>
                  <a:txBody>
                    <a:bodyPr/>
                    <a:lstStyle/>
                    <a:p>
                      <a:pPr marL="0" marR="0">
                        <a:lnSpc>
                          <a:spcPct val="107000"/>
                        </a:lnSpc>
                        <a:spcBef>
                          <a:spcPts val="0"/>
                        </a:spcBef>
                        <a:spcAft>
                          <a:spcPts val="0"/>
                        </a:spcAft>
                      </a:pPr>
                      <a:r>
                        <a:rPr lang="en-US" sz="1000">
                          <a:effectLst/>
                        </a:rPr>
                        <a:t>Naïve Bayes (NB)</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NB is easy to understand, a simple and quick technique of sentiment analysis. It normally requires a minimal data set for training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NB Classifier makes a very strong assumption on the shape of your data distribution, i.e. any two features are independent given the output class. Due to this, the result can be (potentially) very bad - hence, a “naive” classifier.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O(nm) n=Number of Instances m=Number of features</a:t>
                      </a:r>
                    </a:p>
                    <a:p>
                      <a:pPr marL="0" marR="0">
                        <a:lnSpc>
                          <a:spcPct val="107000"/>
                        </a:lnSpc>
                        <a:spcBef>
                          <a:spcPts val="0"/>
                        </a:spcBef>
                        <a:spcAft>
                          <a:spcPts val="0"/>
                        </a:spcAft>
                      </a:pPr>
                      <a:r>
                        <a:rPr lang="en-US" sz="1000">
                          <a:effectLst/>
                        </a:rPr>
                        <a:t> </a:t>
                      </a:r>
                    </a:p>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extLst>
                  <a:ext uri="{0D108BD9-81ED-4DB2-BD59-A6C34878D82A}">
                    <a16:rowId xmlns:a16="http://schemas.microsoft.com/office/drawing/2014/main" val="335512335"/>
                  </a:ext>
                </a:extLst>
              </a:tr>
              <a:tr h="1022895">
                <a:tc>
                  <a:txBody>
                    <a:bodyPr/>
                    <a:lstStyle/>
                    <a:p>
                      <a:pPr marL="0" marR="0">
                        <a:lnSpc>
                          <a:spcPct val="107000"/>
                        </a:lnSpc>
                        <a:spcBef>
                          <a:spcPts val="0"/>
                        </a:spcBef>
                        <a:spcAft>
                          <a:spcPts val="0"/>
                        </a:spcAft>
                      </a:pPr>
                      <a:r>
                        <a:rPr lang="en-US" sz="1000">
                          <a:effectLst/>
                        </a:rPr>
                        <a:t>Natural Language Processing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Relieves burden of learning syntax</a:t>
                      </a:r>
                    </a:p>
                    <a:p>
                      <a:pPr marL="0" marR="0">
                        <a:lnSpc>
                          <a:spcPct val="107000"/>
                        </a:lnSpc>
                        <a:spcBef>
                          <a:spcPts val="0"/>
                        </a:spcBef>
                        <a:spcAft>
                          <a:spcPts val="0"/>
                        </a:spcAft>
                      </a:pPr>
                      <a:r>
                        <a:rPr lang="en-US" sz="1000">
                          <a:effectLst/>
                        </a:rPr>
                        <a:t>No training required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a:effectLst/>
                        </a:rPr>
                        <a:t>Requires clarification of syntax</a:t>
                      </a:r>
                    </a:p>
                    <a:p>
                      <a:pPr marL="0" marR="0">
                        <a:lnSpc>
                          <a:spcPct val="107000"/>
                        </a:lnSpc>
                        <a:spcBef>
                          <a:spcPts val="0"/>
                        </a:spcBef>
                        <a:spcAft>
                          <a:spcPts val="0"/>
                        </a:spcAft>
                      </a:pPr>
                      <a:r>
                        <a:rPr lang="en-US" sz="1000">
                          <a:effectLst/>
                        </a:rPr>
                        <a:t>May require more keystrokes</a:t>
                      </a:r>
                    </a:p>
                    <a:p>
                      <a:pPr marL="0" marR="0">
                        <a:lnSpc>
                          <a:spcPct val="107000"/>
                        </a:lnSpc>
                        <a:spcBef>
                          <a:spcPts val="0"/>
                        </a:spcBef>
                        <a:spcAft>
                          <a:spcPts val="0"/>
                        </a:spcAft>
                      </a:pPr>
                      <a:r>
                        <a:rPr lang="en-US" sz="1000">
                          <a:effectLst/>
                        </a:rPr>
                        <a:t>May not show context</a:t>
                      </a:r>
                    </a:p>
                    <a:p>
                      <a:pPr marL="0" marR="0">
                        <a:lnSpc>
                          <a:spcPct val="107000"/>
                        </a:lnSpc>
                        <a:spcBef>
                          <a:spcPts val="0"/>
                        </a:spcBef>
                        <a:spcAft>
                          <a:spcPts val="0"/>
                        </a:spcAft>
                      </a:pPr>
                      <a:r>
                        <a:rPr lang="en-US" sz="1000">
                          <a:effectLst/>
                        </a:rPr>
                        <a:t>Is unpredictable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tc>
                  <a:txBody>
                    <a:bodyPr/>
                    <a:lstStyle/>
                    <a:p>
                      <a:pPr marL="0" marR="0">
                        <a:lnSpc>
                          <a:spcPct val="107000"/>
                        </a:lnSpc>
                        <a:spcBef>
                          <a:spcPts val="0"/>
                        </a:spcBef>
                        <a:spcAft>
                          <a:spcPts val="0"/>
                        </a:spcAft>
                      </a:pPr>
                      <a:r>
                        <a:rPr lang="en-US" sz="1000" dirty="0">
                          <a:effectLst/>
                        </a:rPr>
                        <a:t>O(n) n= Number of Tweets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94" marR="61694" marT="0" marB="0"/>
                </a:tc>
                <a:extLst>
                  <a:ext uri="{0D108BD9-81ED-4DB2-BD59-A6C34878D82A}">
                    <a16:rowId xmlns:a16="http://schemas.microsoft.com/office/drawing/2014/main" val="3064894459"/>
                  </a:ext>
                </a:extLst>
              </a:tr>
            </a:tbl>
          </a:graphicData>
        </a:graphic>
      </p:graphicFrame>
    </p:spTree>
    <p:extLst>
      <p:ext uri="{BB962C8B-B14F-4D97-AF65-F5344CB8AC3E}">
        <p14:creationId xmlns:p14="http://schemas.microsoft.com/office/powerpoint/2010/main" val="1385613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D93C-C1D0-4D4A-92D7-D5262330B1B3}"/>
              </a:ext>
            </a:extLst>
          </p:cNvPr>
          <p:cNvSpPr>
            <a:spLocks noGrp="1"/>
          </p:cNvSpPr>
          <p:nvPr>
            <p:ph type="title"/>
          </p:nvPr>
        </p:nvSpPr>
        <p:spPr/>
        <p:txBody>
          <a:bodyPr/>
          <a:lstStyle/>
          <a:p>
            <a:r>
              <a:rPr lang="en-US" b="1" dirty="0" smtClean="0">
                <a:solidFill>
                  <a:schemeClr val="accent1"/>
                </a:solidFill>
              </a:rPr>
              <a:t>MODEL EVALUATION</a:t>
            </a:r>
            <a:endParaRPr lang="en-US" b="1" dirty="0">
              <a:solidFill>
                <a:schemeClr val="accent1"/>
              </a:solidFill>
            </a:endParaRPr>
          </a:p>
        </p:txBody>
      </p:sp>
      <p:graphicFrame>
        <p:nvGraphicFramePr>
          <p:cNvPr id="4" name="Content Placeholder 3">
            <a:extLst>
              <a:ext uri="{FF2B5EF4-FFF2-40B4-BE49-F238E27FC236}">
                <a16:creationId xmlns:a16="http://schemas.microsoft.com/office/drawing/2014/main" id="{4B2F17C8-2390-404E-9B0C-9D05A65F7636}"/>
              </a:ext>
            </a:extLst>
          </p:cNvPr>
          <p:cNvGraphicFramePr>
            <a:graphicFrameLocks noGrp="1"/>
          </p:cNvGraphicFramePr>
          <p:nvPr>
            <p:ph idx="1"/>
            <p:extLst>
              <p:ext uri="{D42A27DB-BD31-4B8C-83A1-F6EECF244321}">
                <p14:modId xmlns:p14="http://schemas.microsoft.com/office/powerpoint/2010/main" val="3735414310"/>
              </p:ext>
            </p:extLst>
          </p:nvPr>
        </p:nvGraphicFramePr>
        <p:xfrm>
          <a:off x="506186" y="1652337"/>
          <a:ext cx="11087100" cy="4315326"/>
        </p:xfrm>
        <a:graphic>
          <a:graphicData uri="http://schemas.openxmlformats.org/drawingml/2006/table">
            <a:tbl>
              <a:tblPr firstRow="1" bandRow="1">
                <a:tableStyleId>{21E4AEA4-8DFA-4A89-87EB-49C32662AFE0}</a:tableStyleId>
              </a:tblPr>
              <a:tblGrid>
                <a:gridCol w="2771775">
                  <a:extLst>
                    <a:ext uri="{9D8B030D-6E8A-4147-A177-3AD203B41FA5}">
                      <a16:colId xmlns:a16="http://schemas.microsoft.com/office/drawing/2014/main" val="1137221172"/>
                    </a:ext>
                  </a:extLst>
                </a:gridCol>
                <a:gridCol w="2771775">
                  <a:extLst>
                    <a:ext uri="{9D8B030D-6E8A-4147-A177-3AD203B41FA5}">
                      <a16:colId xmlns:a16="http://schemas.microsoft.com/office/drawing/2014/main" val="2657139281"/>
                    </a:ext>
                  </a:extLst>
                </a:gridCol>
                <a:gridCol w="2771775">
                  <a:extLst>
                    <a:ext uri="{9D8B030D-6E8A-4147-A177-3AD203B41FA5}">
                      <a16:colId xmlns:a16="http://schemas.microsoft.com/office/drawing/2014/main" val="3414940506"/>
                    </a:ext>
                  </a:extLst>
                </a:gridCol>
                <a:gridCol w="2771775">
                  <a:extLst>
                    <a:ext uri="{9D8B030D-6E8A-4147-A177-3AD203B41FA5}">
                      <a16:colId xmlns:a16="http://schemas.microsoft.com/office/drawing/2014/main" val="448892190"/>
                    </a:ext>
                  </a:extLst>
                </a:gridCol>
              </a:tblGrid>
              <a:tr h="663546">
                <a:tc>
                  <a:txBody>
                    <a:bodyPr/>
                    <a:lstStyle/>
                    <a:p>
                      <a:pPr algn="ctr"/>
                      <a:r>
                        <a:rPr lang="en-US" sz="2400" dirty="0"/>
                        <a:t>Algorithm</a:t>
                      </a:r>
                    </a:p>
                  </a:txBody>
                  <a:tcPr/>
                </a:tc>
                <a:tc>
                  <a:txBody>
                    <a:bodyPr/>
                    <a:lstStyle/>
                    <a:p>
                      <a:pPr algn="ctr"/>
                      <a:r>
                        <a:rPr lang="en-US" sz="2400" dirty="0" smtClean="0"/>
                        <a:t>NAÏVE</a:t>
                      </a:r>
                      <a:r>
                        <a:rPr lang="en-US" sz="2400" baseline="0" dirty="0" smtClean="0"/>
                        <a:t> BAYES</a:t>
                      </a:r>
                      <a:endParaRPr lang="en-US" sz="2400" dirty="0"/>
                    </a:p>
                  </a:txBody>
                  <a:tcPr/>
                </a:tc>
                <a:tc>
                  <a:txBody>
                    <a:bodyPr/>
                    <a:lstStyle/>
                    <a:p>
                      <a:pPr algn="ctr"/>
                      <a:r>
                        <a:rPr lang="en-US" sz="2400" dirty="0" smtClean="0">
                          <a:solidFill>
                            <a:srgbClr val="00B050"/>
                          </a:solidFill>
                        </a:rPr>
                        <a:t>SVM</a:t>
                      </a:r>
                      <a:endParaRPr lang="en-US" sz="2400" dirty="0">
                        <a:solidFill>
                          <a:srgbClr val="00B050"/>
                        </a:solidFill>
                      </a:endParaRPr>
                    </a:p>
                  </a:txBody>
                  <a:tcPr/>
                </a:tc>
                <a:tc>
                  <a:txBody>
                    <a:bodyPr/>
                    <a:lstStyle/>
                    <a:p>
                      <a:pPr algn="ctr"/>
                      <a:r>
                        <a:rPr lang="en-US" sz="2400" dirty="0" smtClean="0"/>
                        <a:t>NLP</a:t>
                      </a:r>
                      <a:endParaRPr lang="en-US" sz="2400" dirty="0"/>
                    </a:p>
                  </a:txBody>
                  <a:tcPr/>
                </a:tc>
                <a:extLst>
                  <a:ext uri="{0D108BD9-81ED-4DB2-BD59-A6C34878D82A}">
                    <a16:rowId xmlns:a16="http://schemas.microsoft.com/office/drawing/2014/main" val="3937810691"/>
                  </a:ext>
                </a:extLst>
              </a:tr>
              <a:tr h="1217260">
                <a:tc>
                  <a:txBody>
                    <a:bodyPr/>
                    <a:lstStyle/>
                    <a:p>
                      <a:r>
                        <a:rPr lang="en-US" b="1" dirty="0"/>
                        <a:t>Runtime </a:t>
                      </a:r>
                      <a:r>
                        <a:rPr lang="en-US" b="1" dirty="0" smtClean="0"/>
                        <a:t>(Sec)</a:t>
                      </a:r>
                      <a:endParaRPr lang="en-US" b="1" dirty="0"/>
                    </a:p>
                  </a:txBody>
                  <a:tcPr/>
                </a:tc>
                <a:tc>
                  <a:txBody>
                    <a:bodyPr/>
                    <a:lstStyle/>
                    <a:p>
                      <a:r>
                        <a:rPr lang="en-US" dirty="0" smtClean="0"/>
                        <a:t>53.49</a:t>
                      </a:r>
                      <a:endParaRPr lang="en-US" dirty="0"/>
                    </a:p>
                  </a:txBody>
                  <a:tcPr/>
                </a:tc>
                <a:tc>
                  <a:txBody>
                    <a:bodyPr/>
                    <a:lstStyle/>
                    <a:p>
                      <a:r>
                        <a:rPr lang="en-US" dirty="0">
                          <a:solidFill>
                            <a:srgbClr val="00B050"/>
                          </a:solidFill>
                        </a:rPr>
                        <a:t>56.93</a:t>
                      </a:r>
                    </a:p>
                  </a:txBody>
                  <a:tcPr/>
                </a:tc>
                <a:tc>
                  <a:txBody>
                    <a:bodyPr/>
                    <a:lstStyle/>
                    <a:p>
                      <a:r>
                        <a:rPr lang="en-US" dirty="0"/>
                        <a:t>54.23</a:t>
                      </a:r>
                    </a:p>
                  </a:txBody>
                  <a:tcPr/>
                </a:tc>
                <a:extLst>
                  <a:ext uri="{0D108BD9-81ED-4DB2-BD59-A6C34878D82A}">
                    <a16:rowId xmlns:a16="http://schemas.microsoft.com/office/drawing/2014/main" val="423318469"/>
                  </a:ext>
                </a:extLst>
              </a:tr>
              <a:tr h="1217260">
                <a:tc>
                  <a:txBody>
                    <a:bodyPr/>
                    <a:lstStyle/>
                    <a:p>
                      <a:r>
                        <a:rPr lang="en-US" b="1" dirty="0"/>
                        <a:t>Standard Deviation</a:t>
                      </a:r>
                    </a:p>
                    <a:p>
                      <a:endParaRPr lang="en-US" b="1" dirty="0"/>
                    </a:p>
                  </a:txBody>
                  <a:tcPr/>
                </a:tc>
                <a:tc>
                  <a:txBody>
                    <a:bodyPr/>
                    <a:lstStyle/>
                    <a:p>
                      <a:r>
                        <a:rPr lang="en-US" dirty="0"/>
                        <a:t>0.1874</a:t>
                      </a:r>
                    </a:p>
                  </a:txBody>
                  <a:tcPr/>
                </a:tc>
                <a:tc>
                  <a:txBody>
                    <a:bodyPr/>
                    <a:lstStyle/>
                    <a:p>
                      <a:r>
                        <a:rPr lang="en-US" dirty="0">
                          <a:solidFill>
                            <a:srgbClr val="00B050"/>
                          </a:solidFill>
                        </a:rPr>
                        <a:t>1.4859</a:t>
                      </a:r>
                    </a:p>
                  </a:txBody>
                  <a:tcPr/>
                </a:tc>
                <a:tc>
                  <a:txBody>
                    <a:bodyPr/>
                    <a:lstStyle/>
                    <a:p>
                      <a:r>
                        <a:rPr lang="en-US" dirty="0"/>
                        <a:t>2.6737</a:t>
                      </a:r>
                    </a:p>
                  </a:txBody>
                  <a:tcPr/>
                </a:tc>
                <a:extLst>
                  <a:ext uri="{0D108BD9-81ED-4DB2-BD59-A6C34878D82A}">
                    <a16:rowId xmlns:a16="http://schemas.microsoft.com/office/drawing/2014/main" val="225236526"/>
                  </a:ext>
                </a:extLst>
              </a:tr>
              <a:tr h="1217260">
                <a:tc>
                  <a:txBody>
                    <a:bodyPr/>
                    <a:lstStyle/>
                    <a:p>
                      <a:r>
                        <a:rPr lang="en-US" b="1" dirty="0"/>
                        <a:t>Accuracy</a:t>
                      </a:r>
                    </a:p>
                  </a:txBody>
                  <a:tcPr/>
                </a:tc>
                <a:tc>
                  <a:txBody>
                    <a:bodyPr/>
                    <a:lstStyle/>
                    <a:p>
                      <a:r>
                        <a:rPr lang="en-US" dirty="0" smtClean="0"/>
                        <a:t>80</a:t>
                      </a:r>
                      <a:endParaRPr lang="en-US" dirty="0"/>
                    </a:p>
                  </a:txBody>
                  <a:tcPr/>
                </a:tc>
                <a:tc>
                  <a:txBody>
                    <a:bodyPr/>
                    <a:lstStyle/>
                    <a:p>
                      <a:r>
                        <a:rPr lang="en-US" dirty="0">
                          <a:solidFill>
                            <a:srgbClr val="00B050"/>
                          </a:solidFill>
                        </a:rPr>
                        <a:t>8</a:t>
                      </a:r>
                      <a:r>
                        <a:rPr lang="en-US" dirty="0" smtClean="0">
                          <a:solidFill>
                            <a:srgbClr val="00B050"/>
                          </a:solidFill>
                        </a:rPr>
                        <a:t>7</a:t>
                      </a:r>
                      <a:endParaRPr lang="en-US" dirty="0">
                        <a:solidFill>
                          <a:srgbClr val="00B050"/>
                        </a:solidFill>
                      </a:endParaRPr>
                    </a:p>
                  </a:txBody>
                  <a:tcPr/>
                </a:tc>
                <a:tc>
                  <a:txBody>
                    <a:bodyPr/>
                    <a:lstStyle/>
                    <a:p>
                      <a:r>
                        <a:rPr lang="en-US" dirty="0" smtClean="0"/>
                        <a:t>73</a:t>
                      </a:r>
                      <a:endParaRPr lang="en-US" dirty="0"/>
                    </a:p>
                  </a:txBody>
                  <a:tcPr/>
                </a:tc>
                <a:extLst>
                  <a:ext uri="{0D108BD9-81ED-4DB2-BD59-A6C34878D82A}">
                    <a16:rowId xmlns:a16="http://schemas.microsoft.com/office/drawing/2014/main" val="525405319"/>
                  </a:ext>
                </a:extLst>
              </a:tr>
            </a:tbl>
          </a:graphicData>
        </a:graphic>
      </p:graphicFrame>
    </p:spTree>
    <p:extLst>
      <p:ext uri="{BB962C8B-B14F-4D97-AF65-F5344CB8AC3E}">
        <p14:creationId xmlns:p14="http://schemas.microsoft.com/office/powerpoint/2010/main" val="2105502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GRAPHICAL REPRESENTATION OF THE RESULT</a:t>
            </a:r>
            <a:endParaRPr lang="en-US" b="1" dirty="0">
              <a:solidFill>
                <a:schemeClr val="accent1"/>
              </a:solidFill>
            </a:endParaRPr>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p:txBody>
      </p:sp>
      <p:graphicFrame>
        <p:nvGraphicFramePr>
          <p:cNvPr id="10" name="Table 9"/>
          <p:cNvGraphicFramePr>
            <a:graphicFrameLocks noGrp="1"/>
          </p:cNvGraphicFramePr>
          <p:nvPr>
            <p:extLst>
              <p:ext uri="{D42A27DB-BD31-4B8C-83A1-F6EECF244321}">
                <p14:modId xmlns:p14="http://schemas.microsoft.com/office/powerpoint/2010/main" val="1821316312"/>
              </p:ext>
            </p:extLst>
          </p:nvPr>
        </p:nvGraphicFramePr>
        <p:xfrm>
          <a:off x="465221" y="1853247"/>
          <a:ext cx="11357811" cy="4659848"/>
        </p:xfrm>
        <a:graphic>
          <a:graphicData uri="http://schemas.openxmlformats.org/drawingml/2006/table">
            <a:tbl>
              <a:tblPr firstRow="1" bandRow="1">
                <a:tableStyleId>{5C22544A-7EE6-4342-B048-85BDC9FD1C3A}</a:tableStyleId>
              </a:tblPr>
              <a:tblGrid>
                <a:gridCol w="3785937">
                  <a:extLst>
                    <a:ext uri="{9D8B030D-6E8A-4147-A177-3AD203B41FA5}">
                      <a16:colId xmlns:a16="http://schemas.microsoft.com/office/drawing/2014/main" val="1386033287"/>
                    </a:ext>
                  </a:extLst>
                </a:gridCol>
                <a:gridCol w="3785937">
                  <a:extLst>
                    <a:ext uri="{9D8B030D-6E8A-4147-A177-3AD203B41FA5}">
                      <a16:colId xmlns:a16="http://schemas.microsoft.com/office/drawing/2014/main" val="470226961"/>
                    </a:ext>
                  </a:extLst>
                </a:gridCol>
                <a:gridCol w="3785937">
                  <a:extLst>
                    <a:ext uri="{9D8B030D-6E8A-4147-A177-3AD203B41FA5}">
                      <a16:colId xmlns:a16="http://schemas.microsoft.com/office/drawing/2014/main" val="1267919519"/>
                    </a:ext>
                  </a:extLst>
                </a:gridCol>
              </a:tblGrid>
              <a:tr h="832061">
                <a:tc>
                  <a:txBody>
                    <a:bodyPr/>
                    <a:lstStyle/>
                    <a:p>
                      <a:r>
                        <a:rPr lang="en-US" dirty="0" smtClean="0"/>
                        <a:t>NLP(Natural Language Processing)</a:t>
                      </a:r>
                      <a:endParaRPr lang="en-US" dirty="0"/>
                    </a:p>
                  </a:txBody>
                  <a:tcPr>
                    <a:pattFill prst="pct80">
                      <a:fgClr>
                        <a:schemeClr val="accent1"/>
                      </a:fgClr>
                      <a:bgClr>
                        <a:schemeClr val="bg1"/>
                      </a:bgClr>
                    </a:pattFill>
                  </a:tcPr>
                </a:tc>
                <a:tc>
                  <a:txBody>
                    <a:bodyPr/>
                    <a:lstStyle/>
                    <a:p>
                      <a:r>
                        <a:rPr lang="en-US" dirty="0" smtClean="0"/>
                        <a:t>Naïve Bayes</a:t>
                      </a:r>
                      <a:endParaRPr lang="en-US" dirty="0"/>
                    </a:p>
                  </a:txBody>
                  <a:tcPr>
                    <a:pattFill prst="pct80">
                      <a:fgClr>
                        <a:schemeClr val="accent1"/>
                      </a:fgClr>
                      <a:bgClr>
                        <a:schemeClr val="bg1"/>
                      </a:bgClr>
                    </a:pattFill>
                  </a:tcPr>
                </a:tc>
                <a:tc>
                  <a:txBody>
                    <a:bodyPr/>
                    <a:lstStyle/>
                    <a:p>
                      <a:r>
                        <a:rPr lang="en-US" dirty="0" smtClean="0"/>
                        <a:t>SVM(Support Vector Machines</a:t>
                      </a:r>
                      <a:endParaRPr lang="en-US" dirty="0"/>
                    </a:p>
                  </a:txBody>
                  <a:tcPr>
                    <a:pattFill prst="pct80">
                      <a:fgClr>
                        <a:schemeClr val="accent1"/>
                      </a:fgClr>
                      <a:bgClr>
                        <a:schemeClr val="bg1"/>
                      </a:bgClr>
                    </a:pattFill>
                  </a:tcPr>
                </a:tc>
                <a:extLst>
                  <a:ext uri="{0D108BD9-81ED-4DB2-BD59-A6C34878D82A}">
                    <a16:rowId xmlns:a16="http://schemas.microsoft.com/office/drawing/2014/main" val="351941387"/>
                  </a:ext>
                </a:extLst>
              </a:tr>
              <a:tr h="3827787">
                <a:tc>
                  <a:txBody>
                    <a:bodyPr/>
                    <a:lstStyle/>
                    <a:p>
                      <a:endParaRPr lang="en-US" dirty="0"/>
                    </a:p>
                  </a:txBody>
                  <a:tcPr>
                    <a:pattFill prst="pct80">
                      <a:fgClr>
                        <a:schemeClr val="accent1"/>
                      </a:fgClr>
                      <a:bgClr>
                        <a:schemeClr val="bg1"/>
                      </a:bgClr>
                    </a:pattFill>
                  </a:tcPr>
                </a:tc>
                <a:tc>
                  <a:txBody>
                    <a:bodyPr/>
                    <a:lstStyle/>
                    <a:p>
                      <a:endParaRPr lang="en-US" dirty="0"/>
                    </a:p>
                  </a:txBody>
                  <a:tcPr>
                    <a:pattFill prst="pct80">
                      <a:fgClr>
                        <a:schemeClr val="accent1"/>
                      </a:fgClr>
                      <a:bgClr>
                        <a:schemeClr val="bg1"/>
                      </a:bgClr>
                    </a:pattFill>
                  </a:tcPr>
                </a:tc>
                <a:tc>
                  <a:txBody>
                    <a:bodyPr/>
                    <a:lstStyle/>
                    <a:p>
                      <a:endParaRPr lang="en-US" dirty="0"/>
                    </a:p>
                  </a:txBody>
                  <a:tcPr>
                    <a:pattFill prst="pct80">
                      <a:fgClr>
                        <a:schemeClr val="accent1"/>
                      </a:fgClr>
                      <a:bgClr>
                        <a:schemeClr val="bg1"/>
                      </a:bgClr>
                    </a:pattFill>
                  </a:tcPr>
                </a:tc>
                <a:extLst>
                  <a:ext uri="{0D108BD9-81ED-4DB2-BD59-A6C34878D82A}">
                    <a16:rowId xmlns:a16="http://schemas.microsoft.com/office/drawing/2014/main" val="1450665618"/>
                  </a:ext>
                </a:extLst>
              </a:tr>
            </a:tbl>
          </a:graphicData>
        </a:graphic>
      </p:graphicFrame>
      <p:pic>
        <p:nvPicPr>
          <p:cNvPr id="14" name="Picture 13"/>
          <p:cNvPicPr/>
          <p:nvPr/>
        </p:nvPicPr>
        <p:blipFill>
          <a:blip r:embed="rId2">
            <a:extLst>
              <a:ext uri="{28A0092B-C50C-407E-A947-70E740481C1C}">
                <a14:useLocalDpi xmlns:a14="http://schemas.microsoft.com/office/drawing/2010/main" val="0"/>
              </a:ext>
            </a:extLst>
          </a:blip>
          <a:srcRect/>
          <a:stretch>
            <a:fillRect/>
          </a:stretch>
        </p:blipFill>
        <p:spPr bwMode="auto">
          <a:xfrm>
            <a:off x="686237" y="3249781"/>
            <a:ext cx="3343910" cy="2263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4497121" y="3249781"/>
            <a:ext cx="3361055" cy="2256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p:nvPr/>
        </p:nvPicPr>
        <p:blipFill>
          <a:blip r:embed="rId4">
            <a:extLst>
              <a:ext uri="{28A0092B-C50C-407E-A947-70E740481C1C}">
                <a14:useLocalDpi xmlns:a14="http://schemas.microsoft.com/office/drawing/2010/main" val="0"/>
              </a:ext>
            </a:extLst>
          </a:blip>
          <a:srcRect/>
          <a:stretch>
            <a:fillRect/>
          </a:stretch>
        </p:blipFill>
        <p:spPr bwMode="auto">
          <a:xfrm>
            <a:off x="8226702" y="3249781"/>
            <a:ext cx="3389630" cy="2185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96050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E47C-0D5F-4AD6-BF25-639004470398}"/>
              </a:ext>
            </a:extLst>
          </p:cNvPr>
          <p:cNvSpPr>
            <a:spLocks noGrp="1"/>
          </p:cNvSpPr>
          <p:nvPr>
            <p:ph type="title"/>
          </p:nvPr>
        </p:nvSpPr>
        <p:spPr>
          <a:xfrm>
            <a:off x="3715883" y="2265190"/>
            <a:ext cx="9404723" cy="1400530"/>
          </a:xfrm>
        </p:spPr>
        <p:txBody>
          <a:bodyPr/>
          <a:lstStyle/>
          <a:p>
            <a:r>
              <a:rPr lang="en-US" sz="9600" dirty="0"/>
              <a:t>Demo</a:t>
            </a:r>
          </a:p>
        </p:txBody>
      </p:sp>
      <p:pic>
        <p:nvPicPr>
          <p:cNvPr id="3" name="bandicam 2019-05-07 03-03-38-18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622343" cy="6974549"/>
          </a:xfrm>
          <a:prstGeom prst="rect">
            <a:avLst/>
          </a:prstGeom>
        </p:spPr>
      </p:pic>
    </p:spTree>
    <p:extLst>
      <p:ext uri="{BB962C8B-B14F-4D97-AF65-F5344CB8AC3E}">
        <p14:creationId xmlns:p14="http://schemas.microsoft.com/office/powerpoint/2010/main" val="2054045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8D2A-2978-4BF0-93C3-8B4BA3530A2A}"/>
              </a:ext>
            </a:extLst>
          </p:cNvPr>
          <p:cNvSpPr>
            <a:spLocks noGrp="1"/>
          </p:cNvSpPr>
          <p:nvPr>
            <p:ph type="title"/>
          </p:nvPr>
        </p:nvSpPr>
        <p:spPr/>
        <p:txBody>
          <a:bodyPr/>
          <a:lstStyle/>
          <a:p>
            <a:r>
              <a:rPr lang="en-US" b="1" dirty="0" smtClean="0">
                <a:solidFill>
                  <a:schemeClr val="accent1"/>
                </a:solidFill>
              </a:rPr>
              <a:t>SIGNIFICANCE</a:t>
            </a:r>
            <a:endParaRPr lang="en-US" b="1" dirty="0">
              <a:solidFill>
                <a:schemeClr val="accent1"/>
              </a:solidFill>
            </a:endParaRPr>
          </a:p>
        </p:txBody>
      </p:sp>
      <p:sp>
        <p:nvSpPr>
          <p:cNvPr id="3" name="Content Placeholder 2">
            <a:extLst>
              <a:ext uri="{FF2B5EF4-FFF2-40B4-BE49-F238E27FC236}">
                <a16:creationId xmlns:a16="http://schemas.microsoft.com/office/drawing/2014/main" id="{5D732778-E204-4E4A-9D09-E3B523C18DF9}"/>
              </a:ext>
            </a:extLst>
          </p:cNvPr>
          <p:cNvSpPr>
            <a:spLocks noGrp="1"/>
          </p:cNvSpPr>
          <p:nvPr>
            <p:ph idx="1"/>
          </p:nvPr>
        </p:nvSpPr>
        <p:spPr>
          <a:xfrm>
            <a:off x="645132" y="2052918"/>
            <a:ext cx="9404722" cy="4195481"/>
          </a:xfrm>
        </p:spPr>
        <p:txBody>
          <a:bodyPr/>
          <a:lstStyle/>
          <a:p>
            <a:r>
              <a:rPr lang="en-US" dirty="0"/>
              <a:t>Application allows user to </a:t>
            </a:r>
            <a:r>
              <a:rPr lang="en-US" dirty="0" smtClean="0"/>
              <a:t>perform sentimental analysis on any topic/ person to get review on the same</a:t>
            </a:r>
            <a:endParaRPr lang="en-US" dirty="0"/>
          </a:p>
          <a:p>
            <a:endParaRPr lang="en-US" dirty="0"/>
          </a:p>
          <a:p>
            <a:r>
              <a:rPr lang="en-US" dirty="0"/>
              <a:t>This System can be used </a:t>
            </a:r>
            <a:r>
              <a:rPr lang="en-US" dirty="0" smtClean="0"/>
              <a:t>by many organizations to decide business strategies and get product reviews.</a:t>
            </a:r>
            <a:endParaRPr lang="en-US" dirty="0"/>
          </a:p>
          <a:p>
            <a:endParaRPr lang="en-US" dirty="0"/>
          </a:p>
          <a:p>
            <a:r>
              <a:rPr lang="en-US" dirty="0"/>
              <a:t>Based on </a:t>
            </a:r>
            <a:r>
              <a:rPr lang="en-US" dirty="0" smtClean="0"/>
              <a:t>the analysis appropriate </a:t>
            </a:r>
            <a:r>
              <a:rPr lang="en-US" dirty="0"/>
              <a:t>action can be </a:t>
            </a:r>
            <a:r>
              <a:rPr lang="en-US" dirty="0" smtClean="0"/>
              <a:t>taken going forward.</a:t>
            </a:r>
            <a:endParaRPr lang="en-US" dirty="0"/>
          </a:p>
        </p:txBody>
      </p:sp>
    </p:spTree>
    <p:extLst>
      <p:ext uri="{BB962C8B-B14F-4D97-AF65-F5344CB8AC3E}">
        <p14:creationId xmlns:p14="http://schemas.microsoft.com/office/powerpoint/2010/main" val="13517581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1A05-F4C7-40E5-8477-A211FBF3B3DA}"/>
              </a:ext>
            </a:extLst>
          </p:cNvPr>
          <p:cNvSpPr>
            <a:spLocks noGrp="1"/>
          </p:cNvSpPr>
          <p:nvPr>
            <p:ph type="title"/>
          </p:nvPr>
        </p:nvSpPr>
        <p:spPr/>
        <p:txBody>
          <a:bodyPr/>
          <a:lstStyle/>
          <a:p>
            <a:r>
              <a:rPr lang="en-US" b="1" dirty="0">
                <a:solidFill>
                  <a:schemeClr val="accent1"/>
                </a:solidFill>
              </a:rPr>
              <a:t>What We Learned</a:t>
            </a:r>
          </a:p>
        </p:txBody>
      </p:sp>
      <p:sp>
        <p:nvSpPr>
          <p:cNvPr id="3" name="Content Placeholder 2">
            <a:extLst>
              <a:ext uri="{FF2B5EF4-FFF2-40B4-BE49-F238E27FC236}">
                <a16:creationId xmlns:a16="http://schemas.microsoft.com/office/drawing/2014/main" id="{19168717-EBE3-4F13-BED1-C7E9F93A2013}"/>
              </a:ext>
            </a:extLst>
          </p:cNvPr>
          <p:cNvSpPr>
            <a:spLocks noGrp="1"/>
          </p:cNvSpPr>
          <p:nvPr>
            <p:ph idx="1"/>
          </p:nvPr>
        </p:nvSpPr>
        <p:spPr>
          <a:xfrm>
            <a:off x="1103312" y="1427748"/>
            <a:ext cx="8946541" cy="4820652"/>
          </a:xfrm>
        </p:spPr>
        <p:txBody>
          <a:bodyPr/>
          <a:lstStyle/>
          <a:p>
            <a:pPr lvl="0"/>
            <a:r>
              <a:rPr lang="en-US" dirty="0"/>
              <a:t>Flask Framework is the easiest way to integrate HTML based web application with Python based backend.</a:t>
            </a:r>
          </a:p>
          <a:p>
            <a:pPr lvl="0"/>
            <a:r>
              <a:rPr lang="en-US" dirty="0"/>
              <a:t>Python programming language is used for its ease of understanding and robustness.</a:t>
            </a:r>
          </a:p>
          <a:p>
            <a:pPr lvl="0"/>
            <a:r>
              <a:rPr lang="en-US" dirty="0"/>
              <a:t>Sentimental Analysis can be done based on various attributes such as the topic and the number of data you want to analyze.</a:t>
            </a:r>
          </a:p>
          <a:p>
            <a:pPr lvl="0"/>
            <a:r>
              <a:rPr lang="en-US" dirty="0" err="1"/>
              <a:t>Jupyter</a:t>
            </a:r>
            <a:r>
              <a:rPr lang="en-US" dirty="0"/>
              <a:t> helps us to understand the effectiveness of analyzed data.</a:t>
            </a:r>
          </a:p>
          <a:p>
            <a:pPr lvl="0"/>
            <a:r>
              <a:rPr lang="en-US" dirty="0" err="1"/>
              <a:t>Jupyter</a:t>
            </a:r>
            <a:r>
              <a:rPr lang="en-US" dirty="0"/>
              <a:t> Notebook is the most effective open source tool for visualization of data using Graphs and charts.</a:t>
            </a:r>
          </a:p>
          <a:p>
            <a:pPr lvl="0"/>
            <a:r>
              <a:rPr lang="en-US" dirty="0"/>
              <a:t>Understood significance of multiple Python libraries like </a:t>
            </a:r>
            <a:r>
              <a:rPr lang="en-US" dirty="0" err="1"/>
              <a:t>NumPy</a:t>
            </a:r>
            <a:r>
              <a:rPr lang="en-US" dirty="0"/>
              <a:t> and </a:t>
            </a:r>
            <a:r>
              <a:rPr lang="en-US" dirty="0" err="1"/>
              <a:t>Scikit</a:t>
            </a:r>
            <a:r>
              <a:rPr lang="en-US" dirty="0"/>
              <a:t>-Learn. </a:t>
            </a:r>
          </a:p>
        </p:txBody>
      </p:sp>
    </p:spTree>
    <p:extLst>
      <p:ext uri="{BB962C8B-B14F-4D97-AF65-F5344CB8AC3E}">
        <p14:creationId xmlns:p14="http://schemas.microsoft.com/office/powerpoint/2010/main" val="10373574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15D4-2078-4A6E-969E-A1D271C2FD25}"/>
              </a:ext>
            </a:extLst>
          </p:cNvPr>
          <p:cNvSpPr>
            <a:spLocks noGrp="1"/>
          </p:cNvSpPr>
          <p:nvPr>
            <p:ph type="title"/>
          </p:nvPr>
        </p:nvSpPr>
        <p:spPr/>
        <p:txBody>
          <a:bodyPr/>
          <a:lstStyle/>
          <a:p>
            <a:r>
              <a:rPr lang="en-US" b="1" dirty="0">
                <a:solidFill>
                  <a:schemeClr val="accent1"/>
                </a:solidFill>
              </a:rPr>
              <a:t>Conclusion and Implication</a:t>
            </a:r>
          </a:p>
        </p:txBody>
      </p:sp>
      <p:sp>
        <p:nvSpPr>
          <p:cNvPr id="3" name="Content Placeholder 2">
            <a:extLst>
              <a:ext uri="{FF2B5EF4-FFF2-40B4-BE49-F238E27FC236}">
                <a16:creationId xmlns:a16="http://schemas.microsoft.com/office/drawing/2014/main" id="{797C6BE0-5577-4D63-9770-1AB243DDE255}"/>
              </a:ext>
            </a:extLst>
          </p:cNvPr>
          <p:cNvSpPr>
            <a:spLocks noGrp="1"/>
          </p:cNvSpPr>
          <p:nvPr>
            <p:ph idx="1"/>
          </p:nvPr>
        </p:nvSpPr>
        <p:spPr>
          <a:xfrm>
            <a:off x="646111" y="1761744"/>
            <a:ext cx="9790241" cy="4041648"/>
          </a:xfrm>
        </p:spPr>
        <p:txBody>
          <a:bodyPr>
            <a:normAutofit/>
          </a:bodyPr>
          <a:lstStyle/>
          <a:p>
            <a:r>
              <a:rPr lang="en-IN" sz="2400" dirty="0"/>
              <a:t>Python is used for its ease of understanding and robustness</a:t>
            </a:r>
            <a:endParaRPr lang="en-US" sz="2400" dirty="0"/>
          </a:p>
          <a:p>
            <a:r>
              <a:rPr lang="en-US" sz="2400" dirty="0"/>
              <a:t>The objective of our project is to </a:t>
            </a:r>
            <a:r>
              <a:rPr lang="en-US" sz="2400" dirty="0" smtClean="0"/>
              <a:t>get latest review for any item on </a:t>
            </a:r>
            <a:r>
              <a:rPr lang="en-US" sz="2400" dirty="0"/>
              <a:t>the basis </a:t>
            </a:r>
            <a:r>
              <a:rPr lang="en-US" sz="2400" dirty="0" smtClean="0"/>
              <a:t>of tweets posted on the same</a:t>
            </a:r>
            <a:endParaRPr lang="en-US" sz="2400" dirty="0"/>
          </a:p>
          <a:p>
            <a:r>
              <a:rPr lang="en-US" sz="2400" dirty="0"/>
              <a:t>The </a:t>
            </a:r>
            <a:r>
              <a:rPr lang="en-US" sz="2400" dirty="0" smtClean="0"/>
              <a:t>analysis plays </a:t>
            </a:r>
            <a:r>
              <a:rPr lang="en-US" sz="2400" dirty="0"/>
              <a:t>very important role in </a:t>
            </a:r>
            <a:r>
              <a:rPr lang="en-US" sz="2400" dirty="0" smtClean="0"/>
              <a:t>reviewing a product and developing future improvements based on user reviews</a:t>
            </a:r>
            <a:endParaRPr lang="en-US" sz="2400" dirty="0"/>
          </a:p>
          <a:p>
            <a:pPr marL="0" indent="0">
              <a:buNone/>
            </a:pPr>
            <a:endParaRPr lang="en-IN" sz="2400" dirty="0"/>
          </a:p>
          <a:p>
            <a:endParaRPr lang="en-IN" dirty="0"/>
          </a:p>
          <a:p>
            <a:endParaRPr lang="en-US" dirty="0"/>
          </a:p>
        </p:txBody>
      </p:sp>
    </p:spTree>
    <p:extLst>
      <p:ext uri="{BB962C8B-B14F-4D97-AF65-F5344CB8AC3E}">
        <p14:creationId xmlns:p14="http://schemas.microsoft.com/office/powerpoint/2010/main" val="11603980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C4B01-90C0-42D5-8CE5-98DEAF05BD89}"/>
              </a:ext>
            </a:extLst>
          </p:cNvPr>
          <p:cNvSpPr>
            <a:spLocks noGrp="1"/>
          </p:cNvSpPr>
          <p:nvPr>
            <p:ph type="title"/>
          </p:nvPr>
        </p:nvSpPr>
        <p:spPr>
          <a:xfrm>
            <a:off x="2262639" y="2477461"/>
            <a:ext cx="9404723" cy="1400530"/>
          </a:xfrm>
        </p:spPr>
        <p:txBody>
          <a:bodyPr/>
          <a:lstStyle/>
          <a:p>
            <a:r>
              <a:rPr lang="en-US" sz="9600" b="1" dirty="0">
                <a:solidFill>
                  <a:schemeClr val="accent1"/>
                </a:solidFill>
              </a:rPr>
              <a:t>Thank You!</a:t>
            </a:r>
          </a:p>
        </p:txBody>
      </p:sp>
    </p:spTree>
    <p:extLst>
      <p:ext uri="{BB962C8B-B14F-4D97-AF65-F5344CB8AC3E}">
        <p14:creationId xmlns:p14="http://schemas.microsoft.com/office/powerpoint/2010/main" val="3885100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AD35-67EB-408A-92CD-55750439F287}"/>
              </a:ext>
            </a:extLst>
          </p:cNvPr>
          <p:cNvSpPr>
            <a:spLocks noGrp="1"/>
          </p:cNvSpPr>
          <p:nvPr>
            <p:ph type="title"/>
          </p:nvPr>
        </p:nvSpPr>
        <p:spPr/>
        <p:txBody>
          <a:bodyPr/>
          <a:lstStyle/>
          <a:p>
            <a:r>
              <a:rPr lang="en-US" b="1" dirty="0" smtClean="0">
                <a:solidFill>
                  <a:schemeClr val="accent1"/>
                </a:solidFill>
              </a:rPr>
              <a:t>AGENDA</a:t>
            </a:r>
            <a:endParaRPr lang="en-US" b="1" dirty="0">
              <a:solidFill>
                <a:schemeClr val="accent1"/>
              </a:solidFill>
            </a:endParaRPr>
          </a:p>
        </p:txBody>
      </p:sp>
      <p:sp>
        <p:nvSpPr>
          <p:cNvPr id="3" name="Content Placeholder 2">
            <a:extLst>
              <a:ext uri="{FF2B5EF4-FFF2-40B4-BE49-F238E27FC236}">
                <a16:creationId xmlns:a16="http://schemas.microsoft.com/office/drawing/2014/main" id="{169CE3A9-8EFF-4A3E-8E15-9E0D6772AA44}"/>
              </a:ext>
            </a:extLst>
          </p:cNvPr>
          <p:cNvSpPr>
            <a:spLocks noGrp="1"/>
          </p:cNvSpPr>
          <p:nvPr>
            <p:ph idx="1"/>
          </p:nvPr>
        </p:nvSpPr>
        <p:spPr/>
        <p:txBody>
          <a:bodyPr>
            <a:normAutofit fontScale="77500" lnSpcReduction="20000"/>
          </a:bodyPr>
          <a:lstStyle/>
          <a:p>
            <a:r>
              <a:rPr lang="en-US" dirty="0" smtClean="0"/>
              <a:t>Introduction</a:t>
            </a:r>
          </a:p>
          <a:p>
            <a:r>
              <a:rPr lang="en-US" dirty="0" smtClean="0"/>
              <a:t>Project Objective</a:t>
            </a:r>
          </a:p>
          <a:p>
            <a:r>
              <a:rPr lang="en-US" dirty="0" smtClean="0"/>
              <a:t>What is Sentimental Analysis</a:t>
            </a:r>
            <a:endParaRPr lang="en-US" dirty="0"/>
          </a:p>
          <a:p>
            <a:r>
              <a:rPr lang="en-US" dirty="0" smtClean="0"/>
              <a:t>Project Overview</a:t>
            </a:r>
            <a:endParaRPr lang="en-US" dirty="0"/>
          </a:p>
          <a:p>
            <a:pPr lvl="1"/>
            <a:r>
              <a:rPr lang="en-US" dirty="0" smtClean="0"/>
              <a:t>Software and Libraries used</a:t>
            </a:r>
            <a:endParaRPr lang="en-US" dirty="0"/>
          </a:p>
          <a:p>
            <a:pPr lvl="1"/>
            <a:r>
              <a:rPr lang="en-US" dirty="0" smtClean="0"/>
              <a:t>System Architecture</a:t>
            </a:r>
            <a:endParaRPr lang="en-US" dirty="0"/>
          </a:p>
          <a:p>
            <a:pPr lvl="1"/>
            <a:r>
              <a:rPr lang="en-US" dirty="0" smtClean="0"/>
              <a:t>Project Walk through</a:t>
            </a:r>
            <a:endParaRPr lang="en-US" dirty="0"/>
          </a:p>
          <a:p>
            <a:r>
              <a:rPr lang="en-US" dirty="0" smtClean="0"/>
              <a:t>Demo</a:t>
            </a:r>
          </a:p>
          <a:p>
            <a:r>
              <a:rPr lang="en-US" dirty="0" smtClean="0"/>
              <a:t>Algorithm comparison</a:t>
            </a:r>
          </a:p>
          <a:p>
            <a:r>
              <a:rPr lang="en-US" dirty="0" smtClean="0"/>
              <a:t>Graphical representation of the result</a:t>
            </a:r>
            <a:endParaRPr lang="en-US" dirty="0"/>
          </a:p>
          <a:p>
            <a:r>
              <a:rPr lang="en-US" dirty="0"/>
              <a:t>Significance</a:t>
            </a:r>
          </a:p>
          <a:p>
            <a:r>
              <a:rPr lang="en-US" dirty="0"/>
              <a:t>What We Learned</a:t>
            </a:r>
          </a:p>
          <a:p>
            <a:r>
              <a:rPr lang="en-US" dirty="0"/>
              <a:t>Conclusion and Implication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785626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INTRODUCTION</a:t>
            </a:r>
            <a:endParaRPr lang="en-US" b="1" dirty="0">
              <a:solidFill>
                <a:schemeClr val="accent1"/>
              </a:solidFill>
            </a:endParaRPr>
          </a:p>
        </p:txBody>
      </p:sp>
      <p:sp>
        <p:nvSpPr>
          <p:cNvPr id="3" name="Content Placeholder 2"/>
          <p:cNvSpPr>
            <a:spLocks noGrp="1"/>
          </p:cNvSpPr>
          <p:nvPr>
            <p:ph idx="1"/>
          </p:nvPr>
        </p:nvSpPr>
        <p:spPr/>
        <p:txBody>
          <a:bodyPr>
            <a:normAutofit/>
          </a:bodyPr>
          <a:lstStyle/>
          <a:p>
            <a:r>
              <a:rPr lang="en-US" dirty="0" smtClean="0"/>
              <a:t>Twitter is  a popular microblogging website.</a:t>
            </a:r>
          </a:p>
          <a:p>
            <a:r>
              <a:rPr lang="en-US" dirty="0" smtClean="0"/>
              <a:t>Each tweet has almost 140 characters in length.</a:t>
            </a:r>
          </a:p>
          <a:p>
            <a:r>
              <a:rPr lang="en-US" dirty="0" smtClean="0"/>
              <a:t>Tweets are frequently used to express tweeter’s emotion on a particular object.</a:t>
            </a:r>
          </a:p>
          <a:p>
            <a:r>
              <a:rPr lang="en-US" dirty="0" smtClean="0"/>
              <a:t>There are organizations which hire twitter for analyzing sentiments on a particular subject. This sentimental analysis helps determining future strategies.</a:t>
            </a:r>
          </a:p>
          <a:p>
            <a:endParaRPr lang="en-US" dirty="0" smtClean="0"/>
          </a:p>
          <a:p>
            <a:endParaRPr lang="en-US" dirty="0" smtClean="0"/>
          </a:p>
          <a:p>
            <a:endParaRPr lang="en-US" dirty="0"/>
          </a:p>
        </p:txBody>
      </p:sp>
    </p:spTree>
    <p:extLst>
      <p:ext uri="{BB962C8B-B14F-4D97-AF65-F5344CB8AC3E}">
        <p14:creationId xmlns:p14="http://schemas.microsoft.com/office/powerpoint/2010/main" val="5910480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63787"/>
          </a:xfrm>
        </p:spPr>
        <p:txBody>
          <a:bodyPr/>
          <a:lstStyle/>
          <a:p>
            <a:r>
              <a:rPr lang="en-US" b="1" dirty="0" smtClean="0">
                <a:solidFill>
                  <a:schemeClr val="accent1"/>
                </a:solidFill>
              </a:rPr>
              <a:t>OBJECTIVE OF THE PROJECT</a:t>
            </a:r>
            <a:endParaRPr lang="en-US" b="1" dirty="0">
              <a:solidFill>
                <a:schemeClr val="accent1"/>
              </a:solidFill>
            </a:endParaRPr>
          </a:p>
        </p:txBody>
      </p:sp>
      <p:sp>
        <p:nvSpPr>
          <p:cNvPr id="3" name="Content Placeholder 2"/>
          <p:cNvSpPr>
            <a:spLocks noGrp="1"/>
          </p:cNvSpPr>
          <p:nvPr>
            <p:ph idx="1"/>
          </p:nvPr>
        </p:nvSpPr>
        <p:spPr>
          <a:xfrm>
            <a:off x="1104293" y="1716505"/>
            <a:ext cx="8946541" cy="4195481"/>
          </a:xfrm>
        </p:spPr>
        <p:txBody>
          <a:bodyPr>
            <a:normAutofit/>
          </a:bodyPr>
          <a:lstStyle/>
          <a:p>
            <a:r>
              <a:rPr lang="en-US" sz="1800" dirty="0" smtClean="0"/>
              <a:t>To implement an algorithm for classifying tweets into positive, negative or neutral</a:t>
            </a:r>
          </a:p>
          <a:p>
            <a:r>
              <a:rPr lang="en-US" sz="1800" dirty="0" smtClean="0"/>
              <a:t>Using Sentimental analysis to determine the attitude of the mass, whether positive, negative, or neutral towards a specific topic.</a:t>
            </a:r>
          </a:p>
          <a:p>
            <a:r>
              <a:rPr lang="en-US" sz="1800" dirty="0" smtClean="0"/>
              <a:t>Representing the analysis result graphically for its better understanding and correct decision making.</a:t>
            </a:r>
            <a:endParaRPr lang="en-US" sz="1800" dirty="0"/>
          </a:p>
        </p:txBody>
      </p:sp>
      <p:pic>
        <p:nvPicPr>
          <p:cNvPr id="6" name="Picture 5"/>
          <p:cNvPicPr>
            <a:picLocks noChangeAspect="1"/>
          </p:cNvPicPr>
          <p:nvPr/>
        </p:nvPicPr>
        <p:blipFill>
          <a:blip r:embed="rId2"/>
          <a:stretch>
            <a:fillRect/>
          </a:stretch>
        </p:blipFill>
        <p:spPr>
          <a:xfrm>
            <a:off x="3357777" y="3669866"/>
            <a:ext cx="6693057" cy="2606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1267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077D-96B2-4255-84D2-AB148A21AB2C}"/>
              </a:ext>
            </a:extLst>
          </p:cNvPr>
          <p:cNvSpPr>
            <a:spLocks noGrp="1"/>
          </p:cNvSpPr>
          <p:nvPr>
            <p:ph type="title"/>
          </p:nvPr>
        </p:nvSpPr>
        <p:spPr/>
        <p:txBody>
          <a:bodyPr/>
          <a:lstStyle/>
          <a:p>
            <a:r>
              <a:rPr lang="en-US" b="1" dirty="0" smtClean="0">
                <a:solidFill>
                  <a:schemeClr val="accent1"/>
                </a:solidFill>
              </a:rPr>
              <a:t>SENTIMENTAL ANALYSIS…..??</a:t>
            </a:r>
            <a:endParaRPr lang="en-US" b="1" dirty="0">
              <a:solidFill>
                <a:schemeClr val="accent1"/>
              </a:solidFill>
            </a:endParaRPr>
          </a:p>
        </p:txBody>
      </p:sp>
      <p:sp>
        <p:nvSpPr>
          <p:cNvPr id="3" name="Content Placeholder 2">
            <a:extLst>
              <a:ext uri="{FF2B5EF4-FFF2-40B4-BE49-F238E27FC236}">
                <a16:creationId xmlns:a16="http://schemas.microsoft.com/office/drawing/2014/main" id="{8C216A47-0363-4E33-9162-526C1E2FBF87}"/>
              </a:ext>
            </a:extLst>
          </p:cNvPr>
          <p:cNvSpPr>
            <a:spLocks noGrp="1"/>
          </p:cNvSpPr>
          <p:nvPr>
            <p:ph idx="1"/>
          </p:nvPr>
        </p:nvSpPr>
        <p:spPr>
          <a:xfrm>
            <a:off x="1103312" y="1556084"/>
            <a:ext cx="8946541" cy="4692315"/>
          </a:xfrm>
        </p:spPr>
        <p:txBody>
          <a:bodyPr/>
          <a:lstStyle/>
          <a:p>
            <a:r>
              <a:rPr lang="en-US" sz="1800" dirty="0" smtClean="0"/>
              <a:t>Sentiment </a:t>
            </a:r>
            <a:r>
              <a:rPr lang="en-US" sz="1800" dirty="0"/>
              <a:t>analysis (also known as opinion mining or emotion AI) refers to the use of natural language processing, text analysis, computational linguistics, and biometrics to systematically identify, extract, quantify, and study affective states and subjective information</a:t>
            </a:r>
            <a:r>
              <a:rPr lang="en-US" sz="1800" dirty="0" smtClean="0"/>
              <a:t>. </a:t>
            </a:r>
            <a:r>
              <a:rPr lang="en-US" sz="1800" dirty="0"/>
              <a:t>The process of computationally identifying and categorizing opinions expressed in a piece of text, especially in order to determine whether the writer's attitude towards a particular topic, product, etc. is positive, negative, or neutral.</a:t>
            </a:r>
          </a:p>
          <a:p>
            <a:pPr marL="0" indent="0">
              <a:buNone/>
            </a:pPr>
            <a:endParaRPr lang="en-US" sz="1800" dirty="0" smtClean="0"/>
          </a:p>
        </p:txBody>
      </p:sp>
      <p:pic>
        <p:nvPicPr>
          <p:cNvPr id="7" name="Picture 6"/>
          <p:cNvPicPr>
            <a:picLocks noChangeAspect="1"/>
          </p:cNvPicPr>
          <p:nvPr/>
        </p:nvPicPr>
        <p:blipFill>
          <a:blip r:embed="rId3"/>
          <a:stretch>
            <a:fillRect/>
          </a:stretch>
        </p:blipFill>
        <p:spPr>
          <a:xfrm>
            <a:off x="10199072" y="1652336"/>
            <a:ext cx="1494180" cy="12104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stretch>
            <a:fillRect/>
          </a:stretch>
        </p:blipFill>
        <p:spPr>
          <a:xfrm>
            <a:off x="5076758" y="4035801"/>
            <a:ext cx="4171950" cy="60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5"/>
          <a:stretch>
            <a:fillRect/>
          </a:stretch>
        </p:blipFill>
        <p:spPr>
          <a:xfrm>
            <a:off x="954093" y="4834041"/>
            <a:ext cx="4143375" cy="752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6"/>
          <a:stretch>
            <a:fillRect/>
          </a:stretch>
        </p:blipFill>
        <p:spPr>
          <a:xfrm>
            <a:off x="5543484" y="5813968"/>
            <a:ext cx="4067175" cy="581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loud Callout 11"/>
          <p:cNvSpPr/>
          <p:nvPr/>
        </p:nvSpPr>
        <p:spPr>
          <a:xfrm>
            <a:off x="8430680" y="3263565"/>
            <a:ext cx="1768392" cy="625642"/>
          </a:xfrm>
          <a:prstGeom prst="cloudCallout">
            <a:avLst/>
          </a:prstGeom>
          <a:solidFill>
            <a:schemeClr val="tx1">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Cloud Callout 12"/>
          <p:cNvSpPr/>
          <p:nvPr/>
        </p:nvSpPr>
        <p:spPr>
          <a:xfrm>
            <a:off x="1102331" y="4050632"/>
            <a:ext cx="1768392" cy="625642"/>
          </a:xfrm>
          <a:prstGeom prst="cloudCallout">
            <a:avLst/>
          </a:prstGeom>
          <a:solidFill>
            <a:schemeClr val="bg2">
              <a:lumMod val="50000"/>
              <a:lumOff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808428" y="3391720"/>
            <a:ext cx="2482850" cy="369332"/>
          </a:xfrm>
          <a:prstGeom prst="rect">
            <a:avLst/>
          </a:prstGeom>
          <a:noFill/>
        </p:spPr>
        <p:txBody>
          <a:bodyPr wrap="square" rtlCol="0">
            <a:spAutoFit/>
          </a:bodyPr>
          <a:lstStyle/>
          <a:p>
            <a:r>
              <a:rPr lang="en-US" dirty="0" smtClean="0">
                <a:solidFill>
                  <a:schemeClr val="bg1"/>
                </a:solidFill>
              </a:rPr>
              <a:t>negative</a:t>
            </a:r>
            <a:endParaRPr lang="en-US" dirty="0">
              <a:solidFill>
                <a:schemeClr val="bg1"/>
              </a:solidFill>
            </a:endParaRPr>
          </a:p>
        </p:txBody>
      </p:sp>
      <p:sp>
        <p:nvSpPr>
          <p:cNvPr id="16" name="TextBox 15"/>
          <p:cNvSpPr txBox="1"/>
          <p:nvPr/>
        </p:nvSpPr>
        <p:spPr>
          <a:xfrm>
            <a:off x="1481138" y="4178787"/>
            <a:ext cx="2176462" cy="369332"/>
          </a:xfrm>
          <a:prstGeom prst="rect">
            <a:avLst/>
          </a:prstGeom>
          <a:noFill/>
        </p:spPr>
        <p:txBody>
          <a:bodyPr wrap="square" rtlCol="0">
            <a:spAutoFit/>
          </a:bodyPr>
          <a:lstStyle/>
          <a:p>
            <a:r>
              <a:rPr lang="en-US" dirty="0" smtClean="0">
                <a:solidFill>
                  <a:schemeClr val="bg1"/>
                </a:solidFill>
              </a:rPr>
              <a:t>positive</a:t>
            </a:r>
            <a:endParaRPr lang="en-US" dirty="0">
              <a:solidFill>
                <a:schemeClr val="bg1"/>
              </a:solidFill>
            </a:endParaRPr>
          </a:p>
        </p:txBody>
      </p:sp>
      <p:sp>
        <p:nvSpPr>
          <p:cNvPr id="17" name="Cloud Callout 16"/>
          <p:cNvSpPr/>
          <p:nvPr/>
        </p:nvSpPr>
        <p:spPr>
          <a:xfrm>
            <a:off x="7636324" y="4946710"/>
            <a:ext cx="1768392" cy="625642"/>
          </a:xfrm>
          <a:prstGeom prst="cloudCallout">
            <a:avLst/>
          </a:prstGeom>
          <a:solidFill>
            <a:schemeClr val="tx1">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TextBox 17"/>
          <p:cNvSpPr txBox="1"/>
          <p:nvPr/>
        </p:nvSpPr>
        <p:spPr>
          <a:xfrm flipH="1">
            <a:off x="8098856" y="5045018"/>
            <a:ext cx="3844716" cy="369332"/>
          </a:xfrm>
          <a:prstGeom prst="rect">
            <a:avLst/>
          </a:prstGeom>
          <a:noFill/>
        </p:spPr>
        <p:txBody>
          <a:bodyPr wrap="square" rtlCol="0">
            <a:spAutoFit/>
          </a:bodyPr>
          <a:lstStyle/>
          <a:p>
            <a:r>
              <a:rPr lang="en-US" dirty="0" smtClean="0">
                <a:solidFill>
                  <a:schemeClr val="bg1"/>
                </a:solidFill>
              </a:rPr>
              <a:t>neutral</a:t>
            </a:r>
            <a:endParaRPr lang="en-US" dirty="0">
              <a:solidFill>
                <a:schemeClr val="bg1"/>
              </a:solidFill>
            </a:endParaRPr>
          </a:p>
        </p:txBody>
      </p:sp>
    </p:spTree>
    <p:extLst>
      <p:ext uri="{BB962C8B-B14F-4D97-AF65-F5344CB8AC3E}">
        <p14:creationId xmlns:p14="http://schemas.microsoft.com/office/powerpoint/2010/main" val="4224150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238" y="2415672"/>
            <a:ext cx="9404723" cy="1400530"/>
          </a:xfrm>
        </p:spPr>
        <p:txBody>
          <a:bodyPr/>
          <a:lstStyle/>
          <a:p>
            <a:r>
              <a:rPr lang="en-US" b="1" dirty="0" smtClean="0">
                <a:solidFill>
                  <a:schemeClr val="accent1"/>
                </a:solidFill>
              </a:rPr>
              <a:t>SYSTEM DESIGN </a:t>
            </a:r>
            <a:br>
              <a:rPr lang="en-US" b="1" dirty="0" smtClean="0">
                <a:solidFill>
                  <a:schemeClr val="accent1"/>
                </a:solidFill>
              </a:rPr>
            </a:br>
            <a:r>
              <a:rPr lang="en-US" b="1" dirty="0" smtClean="0">
                <a:solidFill>
                  <a:schemeClr val="accent1"/>
                </a:solidFill>
              </a:rPr>
              <a:t>METHODOLOGIES</a:t>
            </a:r>
            <a:endParaRPr lang="en-US" b="1" dirty="0">
              <a:solidFill>
                <a:schemeClr val="accent1"/>
              </a:solidFill>
            </a:endParaRPr>
          </a:p>
        </p:txBody>
      </p:sp>
      <p:pic>
        <p:nvPicPr>
          <p:cNvPr id="4" name="Picture 3"/>
          <p:cNvPicPr>
            <a:picLocks noChangeAspect="1"/>
          </p:cNvPicPr>
          <p:nvPr/>
        </p:nvPicPr>
        <p:blipFill>
          <a:blip r:embed="rId2"/>
          <a:stretch>
            <a:fillRect/>
          </a:stretch>
        </p:blipFill>
        <p:spPr>
          <a:xfrm>
            <a:off x="7136315" y="1275732"/>
            <a:ext cx="3660021" cy="36804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21909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58CE-5B31-4D97-BF19-A5390070B23B}"/>
              </a:ext>
            </a:extLst>
          </p:cNvPr>
          <p:cNvSpPr>
            <a:spLocks noGrp="1"/>
          </p:cNvSpPr>
          <p:nvPr>
            <p:ph type="title"/>
          </p:nvPr>
        </p:nvSpPr>
        <p:spPr/>
        <p:txBody>
          <a:bodyPr/>
          <a:lstStyle/>
          <a:p>
            <a:r>
              <a:rPr lang="en-US" b="1" dirty="0" smtClean="0">
                <a:solidFill>
                  <a:schemeClr val="accent1"/>
                </a:solidFill>
              </a:rPr>
              <a:t>SYSTEM ARCHITECTURE</a:t>
            </a:r>
            <a:endParaRPr lang="en-US" b="1" dirty="0">
              <a:solidFill>
                <a:schemeClr val="accent1"/>
              </a:solidFill>
            </a:endParaRPr>
          </a:p>
        </p:txBody>
      </p:sp>
      <p:pic>
        <p:nvPicPr>
          <p:cNvPr id="5" name="Picture 4"/>
          <p:cNvPicPr/>
          <p:nvPr/>
        </p:nvPicPr>
        <p:blipFill>
          <a:blip r:embed="rId2"/>
          <a:stretch>
            <a:fillRect/>
          </a:stretch>
        </p:blipFill>
        <p:spPr>
          <a:xfrm>
            <a:off x="898357" y="1443789"/>
            <a:ext cx="10042359" cy="4892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2711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PROJECT SPECIFICATIONS</a:t>
            </a:r>
            <a:endParaRPr lang="en-US" b="1"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8133824"/>
              </p:ext>
            </p:extLst>
          </p:nvPr>
        </p:nvGraphicFramePr>
        <p:xfrm>
          <a:off x="646110" y="1853249"/>
          <a:ext cx="10551279" cy="4435256"/>
        </p:xfrm>
        <a:graphic>
          <a:graphicData uri="http://schemas.openxmlformats.org/drawingml/2006/table">
            <a:tbl>
              <a:tblPr firstRow="1" firstCol="1" bandRow="1">
                <a:tableStyleId>{5C22544A-7EE6-4342-B048-85BDC9FD1C3A}</a:tableStyleId>
              </a:tblPr>
              <a:tblGrid>
                <a:gridCol w="3516341">
                  <a:extLst>
                    <a:ext uri="{9D8B030D-6E8A-4147-A177-3AD203B41FA5}">
                      <a16:colId xmlns:a16="http://schemas.microsoft.com/office/drawing/2014/main" val="3541873201"/>
                    </a:ext>
                  </a:extLst>
                </a:gridCol>
                <a:gridCol w="3517469">
                  <a:extLst>
                    <a:ext uri="{9D8B030D-6E8A-4147-A177-3AD203B41FA5}">
                      <a16:colId xmlns:a16="http://schemas.microsoft.com/office/drawing/2014/main" val="1790648055"/>
                    </a:ext>
                  </a:extLst>
                </a:gridCol>
                <a:gridCol w="3517469">
                  <a:extLst>
                    <a:ext uri="{9D8B030D-6E8A-4147-A177-3AD203B41FA5}">
                      <a16:colId xmlns:a16="http://schemas.microsoft.com/office/drawing/2014/main" val="1948911518"/>
                    </a:ext>
                  </a:extLst>
                </a:gridCol>
              </a:tblGrid>
              <a:tr h="1036960">
                <a:tc>
                  <a:txBody>
                    <a:bodyPr/>
                    <a:lstStyle/>
                    <a:p>
                      <a:pPr marL="0" marR="0">
                        <a:lnSpc>
                          <a:spcPct val="150000"/>
                        </a:lnSpc>
                        <a:spcBef>
                          <a:spcPts val="0"/>
                        </a:spcBef>
                        <a:spcAft>
                          <a:spcPts val="600"/>
                        </a:spcAft>
                      </a:pPr>
                      <a:r>
                        <a:rPr lang="en-US" sz="2000" dirty="0">
                          <a:effectLst/>
                        </a:rPr>
                        <a:t>Hardware Specifications: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600"/>
                        </a:spcAft>
                      </a:pPr>
                      <a:r>
                        <a:rPr lang="en-US" sz="2000">
                          <a:effectLst/>
                        </a:rPr>
                        <a:t>Software Specifications: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600"/>
                        </a:spcAft>
                      </a:pPr>
                      <a:r>
                        <a:rPr lang="en-US" sz="2000">
                          <a:effectLst/>
                        </a:rPr>
                        <a:t>Programming Languages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6134361"/>
                  </a:ext>
                </a:extLst>
              </a:tr>
              <a:tr h="3398296">
                <a:tc>
                  <a:txBody>
                    <a:bodyPr/>
                    <a:lstStyle/>
                    <a:p>
                      <a:pPr marL="342900" marR="0" lvl="0" indent="-342900" algn="l" defTabSz="457200" rtl="0" eaLnBrk="1" latinLnBrk="0" hangingPunct="1">
                        <a:lnSpc>
                          <a:spcPct val="150000"/>
                        </a:lnSpc>
                        <a:spcBef>
                          <a:spcPts val="0"/>
                        </a:spcBef>
                        <a:spcAft>
                          <a:spcPts val="600"/>
                        </a:spcAft>
                        <a:buFont typeface="Wingdings" panose="05000000000000000000" pitchFamily="2" charset="2"/>
                        <a:buChar char=""/>
                      </a:pPr>
                      <a:r>
                        <a:rPr lang="en-US" sz="1600" kern="1200" dirty="0">
                          <a:solidFill>
                            <a:schemeClr val="dk1"/>
                          </a:solidFill>
                          <a:effectLst/>
                          <a:latin typeface="+mn-lt"/>
                          <a:ea typeface="+mn-ea"/>
                          <a:cs typeface="+mn-cs"/>
                        </a:rPr>
                        <a:t>Processor: </a:t>
                      </a:r>
                      <a:r>
                        <a:rPr lang="en-US" sz="1600" b="0" kern="1200" dirty="0">
                          <a:solidFill>
                            <a:schemeClr val="dk1"/>
                          </a:solidFill>
                          <a:effectLst/>
                          <a:latin typeface="+mn-lt"/>
                          <a:ea typeface="+mn-ea"/>
                          <a:cs typeface="+mn-cs"/>
                        </a:rPr>
                        <a:t>64-bit, core i5</a:t>
                      </a:r>
                    </a:p>
                    <a:p>
                      <a:pPr marL="342900" marR="0" lvl="0" indent="-342900" algn="l" defTabSz="457200" rtl="0" eaLnBrk="1" latinLnBrk="0" hangingPunct="1">
                        <a:lnSpc>
                          <a:spcPct val="150000"/>
                        </a:lnSpc>
                        <a:spcBef>
                          <a:spcPts val="0"/>
                        </a:spcBef>
                        <a:spcAft>
                          <a:spcPts val="600"/>
                        </a:spcAft>
                        <a:buFont typeface="Wingdings" panose="05000000000000000000" pitchFamily="2" charset="2"/>
                        <a:buChar char=""/>
                      </a:pPr>
                      <a:r>
                        <a:rPr lang="en-US" sz="1600" kern="1200" dirty="0">
                          <a:solidFill>
                            <a:schemeClr val="dk1"/>
                          </a:solidFill>
                          <a:effectLst/>
                          <a:latin typeface="+mn-lt"/>
                          <a:ea typeface="+mn-ea"/>
                          <a:cs typeface="+mn-cs"/>
                        </a:rPr>
                        <a:t>RAM</a:t>
                      </a:r>
                      <a:r>
                        <a:rPr lang="en-US" sz="1600" b="0" kern="1200" dirty="0">
                          <a:solidFill>
                            <a:schemeClr val="dk1"/>
                          </a:solidFill>
                          <a:effectLst/>
                          <a:latin typeface="+mn-lt"/>
                          <a:ea typeface="+mn-ea"/>
                          <a:cs typeface="+mn-cs"/>
                        </a:rPr>
                        <a:t>: </a:t>
                      </a:r>
                      <a:r>
                        <a:rPr lang="en-US" sz="1600" b="0" kern="1200" dirty="0" smtClean="0">
                          <a:solidFill>
                            <a:schemeClr val="dk1"/>
                          </a:solidFill>
                          <a:effectLst/>
                          <a:latin typeface="+mn-lt"/>
                          <a:ea typeface="+mn-ea"/>
                          <a:cs typeface="+mn-cs"/>
                        </a:rPr>
                        <a:t>8 </a:t>
                      </a:r>
                      <a:r>
                        <a:rPr lang="en-US" sz="1600" b="0" kern="1200" dirty="0">
                          <a:solidFill>
                            <a:schemeClr val="dk1"/>
                          </a:solidFill>
                          <a:effectLst/>
                          <a:latin typeface="+mn-lt"/>
                          <a:ea typeface="+mn-ea"/>
                          <a:cs typeface="+mn-cs"/>
                        </a:rPr>
                        <a:t>GB</a:t>
                      </a:r>
                    </a:p>
                    <a:p>
                      <a:pPr marL="342900" marR="0" lvl="0" indent="-342900" algn="l" defTabSz="457200" rtl="0" eaLnBrk="1" latinLnBrk="0" hangingPunct="1">
                        <a:lnSpc>
                          <a:spcPct val="150000"/>
                        </a:lnSpc>
                        <a:spcBef>
                          <a:spcPts val="0"/>
                        </a:spcBef>
                        <a:spcAft>
                          <a:spcPts val="600"/>
                        </a:spcAft>
                        <a:buFont typeface="Wingdings" panose="05000000000000000000" pitchFamily="2" charset="2"/>
                        <a:buChar char=""/>
                      </a:pPr>
                      <a:r>
                        <a:rPr lang="en-US" sz="1600" kern="1200" dirty="0">
                          <a:solidFill>
                            <a:schemeClr val="dk1"/>
                          </a:solidFill>
                          <a:effectLst/>
                          <a:latin typeface="+mn-lt"/>
                          <a:ea typeface="+mn-ea"/>
                          <a:cs typeface="+mn-cs"/>
                        </a:rPr>
                        <a:t>Operating System: </a:t>
                      </a:r>
                      <a:r>
                        <a:rPr lang="en-US" sz="1600" b="0" kern="1200" dirty="0">
                          <a:solidFill>
                            <a:schemeClr val="dk1"/>
                          </a:solidFill>
                          <a:effectLst/>
                          <a:latin typeface="+mn-lt"/>
                          <a:ea typeface="+mn-ea"/>
                          <a:cs typeface="+mn-cs"/>
                        </a:rPr>
                        <a:t>Windows 10</a:t>
                      </a:r>
                    </a:p>
                    <a:p>
                      <a:pPr marL="342900" marR="0" lvl="0" indent="-342900" algn="l" defTabSz="457200" rtl="0" eaLnBrk="1" latinLnBrk="0" hangingPunct="1">
                        <a:lnSpc>
                          <a:spcPct val="150000"/>
                        </a:lnSpc>
                        <a:spcBef>
                          <a:spcPts val="0"/>
                        </a:spcBef>
                        <a:spcAft>
                          <a:spcPts val="600"/>
                        </a:spcAft>
                        <a:buFont typeface="Wingdings" panose="05000000000000000000" pitchFamily="2" charset="2"/>
                        <a:buChar char=""/>
                      </a:pPr>
                      <a:r>
                        <a:rPr lang="en-US" sz="1600" kern="1200" dirty="0">
                          <a:solidFill>
                            <a:schemeClr val="dk1"/>
                          </a:solidFill>
                          <a:effectLst/>
                          <a:latin typeface="+mn-lt"/>
                          <a:ea typeface="+mn-ea"/>
                          <a:cs typeface="+mn-cs"/>
                        </a:rPr>
                        <a:t>Hard Disk: </a:t>
                      </a:r>
                      <a:r>
                        <a:rPr lang="en-US" sz="1600" b="0" kern="1200" dirty="0">
                          <a:solidFill>
                            <a:schemeClr val="dk1"/>
                          </a:solidFill>
                          <a:effectLst/>
                          <a:latin typeface="+mn-lt"/>
                          <a:ea typeface="+mn-ea"/>
                          <a:cs typeface="+mn-cs"/>
                        </a:rPr>
                        <a:t>160 GB  </a:t>
                      </a:r>
                    </a:p>
                  </a:txBody>
                  <a:tcPr marL="68580" marR="68580" marT="0" marB="0">
                    <a:solidFill>
                      <a:schemeClr val="accent1">
                        <a:lumMod val="20000"/>
                        <a:lumOff val="80000"/>
                      </a:schemeClr>
                    </a:solidFill>
                  </a:tcPr>
                </a:tc>
                <a:tc>
                  <a:txBody>
                    <a:bodyPr/>
                    <a:lstStyle/>
                    <a:p>
                      <a:pPr marL="342900" marR="0" lvl="0" indent="-342900">
                        <a:lnSpc>
                          <a:spcPct val="150000"/>
                        </a:lnSpc>
                        <a:spcBef>
                          <a:spcPts val="0"/>
                        </a:spcBef>
                        <a:spcAft>
                          <a:spcPts val="600"/>
                        </a:spcAft>
                        <a:buFont typeface="Wingdings" panose="05000000000000000000" pitchFamily="2" charset="2"/>
                        <a:buChar char=""/>
                      </a:pPr>
                      <a:r>
                        <a:rPr lang="en-US" sz="1600" dirty="0">
                          <a:effectLst/>
                        </a:rPr>
                        <a:t>Python 3.7.3</a:t>
                      </a:r>
                    </a:p>
                    <a:p>
                      <a:pPr marL="342900" marR="0" lvl="0" indent="-342900">
                        <a:lnSpc>
                          <a:spcPct val="150000"/>
                        </a:lnSpc>
                        <a:spcBef>
                          <a:spcPts val="0"/>
                        </a:spcBef>
                        <a:spcAft>
                          <a:spcPts val="600"/>
                        </a:spcAft>
                        <a:buFont typeface="Wingdings" panose="05000000000000000000" pitchFamily="2" charset="2"/>
                        <a:buChar char=""/>
                      </a:pPr>
                      <a:r>
                        <a:rPr lang="en-US" sz="1600" dirty="0">
                          <a:effectLst/>
                        </a:rPr>
                        <a:t>Flask Framework</a:t>
                      </a:r>
                    </a:p>
                    <a:p>
                      <a:pPr marL="342900" marR="0" lvl="0" indent="-342900">
                        <a:lnSpc>
                          <a:spcPct val="150000"/>
                        </a:lnSpc>
                        <a:spcBef>
                          <a:spcPts val="0"/>
                        </a:spcBef>
                        <a:spcAft>
                          <a:spcPts val="600"/>
                        </a:spcAft>
                        <a:buFont typeface="Wingdings" panose="05000000000000000000" pitchFamily="2" charset="2"/>
                        <a:buChar char=""/>
                      </a:pPr>
                      <a:r>
                        <a:rPr lang="en-US" sz="1600" dirty="0">
                          <a:effectLst/>
                        </a:rPr>
                        <a:t>Python Libraries</a:t>
                      </a:r>
                    </a:p>
                    <a:p>
                      <a:pPr marL="342900" marR="0" lvl="0" indent="-342900">
                        <a:lnSpc>
                          <a:spcPct val="150000"/>
                        </a:lnSpc>
                        <a:spcBef>
                          <a:spcPts val="0"/>
                        </a:spcBef>
                        <a:spcAft>
                          <a:spcPts val="600"/>
                        </a:spcAft>
                        <a:buFont typeface="Wingdings" panose="05000000000000000000" pitchFamily="2" charset="2"/>
                        <a:buChar char=""/>
                      </a:pPr>
                      <a:r>
                        <a:rPr lang="en-US" sz="1600" dirty="0">
                          <a:effectLst/>
                        </a:rPr>
                        <a:t>Tweeter API - </a:t>
                      </a:r>
                      <a:r>
                        <a:rPr lang="en-US" sz="1600" dirty="0" err="1">
                          <a:effectLst/>
                        </a:rPr>
                        <a:t>Tweepy</a:t>
                      </a:r>
                      <a:endParaRPr lang="en-US" sz="1600" dirty="0">
                        <a:effectLst/>
                      </a:endParaRPr>
                    </a:p>
                    <a:p>
                      <a:pPr marL="342900" marR="0" lvl="0" indent="-342900">
                        <a:lnSpc>
                          <a:spcPct val="150000"/>
                        </a:lnSpc>
                        <a:spcBef>
                          <a:spcPts val="0"/>
                        </a:spcBef>
                        <a:spcAft>
                          <a:spcPts val="600"/>
                        </a:spcAft>
                        <a:buFont typeface="Wingdings" panose="05000000000000000000" pitchFamily="2" charset="2"/>
                        <a:buChar char=""/>
                      </a:pPr>
                      <a:r>
                        <a:rPr lang="en-US" sz="1600" dirty="0" err="1">
                          <a:effectLst/>
                        </a:rPr>
                        <a:t>Jupyter</a:t>
                      </a:r>
                      <a:r>
                        <a:rPr lang="en-US" sz="1600" dirty="0">
                          <a:effectLst/>
                        </a:rPr>
                        <a:t> Notebook</a:t>
                      </a:r>
                    </a:p>
                    <a:p>
                      <a:pPr marL="342900" marR="0" lvl="0" indent="-342900">
                        <a:lnSpc>
                          <a:spcPct val="150000"/>
                        </a:lnSpc>
                        <a:spcBef>
                          <a:spcPts val="0"/>
                        </a:spcBef>
                        <a:spcAft>
                          <a:spcPts val="600"/>
                        </a:spcAft>
                        <a:buFont typeface="Wingdings" panose="05000000000000000000" pitchFamily="2" charset="2"/>
                        <a:buChar char=""/>
                      </a:pPr>
                      <a:r>
                        <a:rPr lang="en-US" sz="1600" dirty="0">
                          <a:effectLst/>
                        </a:rPr>
                        <a:t>Visual studio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342900" marR="0" lvl="0" indent="-342900">
                        <a:lnSpc>
                          <a:spcPct val="150000"/>
                        </a:lnSpc>
                        <a:spcBef>
                          <a:spcPts val="0"/>
                        </a:spcBef>
                        <a:spcAft>
                          <a:spcPts val="600"/>
                        </a:spcAft>
                        <a:buFont typeface="Wingdings" panose="05000000000000000000" pitchFamily="2" charset="2"/>
                        <a:buChar char=""/>
                      </a:pPr>
                      <a:r>
                        <a:rPr lang="en-US" sz="1600" dirty="0">
                          <a:effectLst/>
                        </a:rPr>
                        <a:t>Python</a:t>
                      </a:r>
                    </a:p>
                    <a:p>
                      <a:pPr marL="342900" marR="0" lvl="0" indent="-342900">
                        <a:lnSpc>
                          <a:spcPct val="150000"/>
                        </a:lnSpc>
                        <a:spcBef>
                          <a:spcPts val="0"/>
                        </a:spcBef>
                        <a:spcAft>
                          <a:spcPts val="600"/>
                        </a:spcAft>
                        <a:buFont typeface="Wingdings" panose="05000000000000000000" pitchFamily="2" charset="2"/>
                        <a:buChar char=""/>
                      </a:pPr>
                      <a:r>
                        <a:rPr lang="en-US" sz="1600" dirty="0">
                          <a:effectLst/>
                        </a:rPr>
                        <a:t>JavaScript</a:t>
                      </a:r>
                    </a:p>
                    <a:p>
                      <a:pPr marL="342900" marR="0" lvl="0" indent="-342900">
                        <a:lnSpc>
                          <a:spcPct val="150000"/>
                        </a:lnSpc>
                        <a:spcBef>
                          <a:spcPts val="0"/>
                        </a:spcBef>
                        <a:spcAft>
                          <a:spcPts val="600"/>
                        </a:spcAft>
                        <a:buFont typeface="Wingdings" panose="05000000000000000000" pitchFamily="2" charset="2"/>
                        <a:buChar char=""/>
                      </a:pPr>
                      <a:r>
                        <a:rPr lang="en-US" sz="1600" dirty="0">
                          <a:effectLst/>
                        </a:rPr>
                        <a:t>HTML</a:t>
                      </a:r>
                    </a:p>
                    <a:p>
                      <a:pPr marL="342900" marR="0" lvl="0" indent="-342900">
                        <a:lnSpc>
                          <a:spcPct val="150000"/>
                        </a:lnSpc>
                        <a:spcBef>
                          <a:spcPts val="0"/>
                        </a:spcBef>
                        <a:spcAft>
                          <a:spcPts val="600"/>
                        </a:spcAft>
                        <a:buFont typeface="Wingdings" panose="05000000000000000000" pitchFamily="2" charset="2"/>
                        <a:buChar char=""/>
                      </a:pPr>
                      <a:r>
                        <a:rPr lang="en-US" sz="1600" dirty="0">
                          <a:effectLst/>
                        </a:rPr>
                        <a:t>CSS</a:t>
                      </a:r>
                    </a:p>
                    <a:p>
                      <a:pPr marL="0" marR="0">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632804756"/>
                  </a:ext>
                </a:extLst>
              </a:tr>
            </a:tbl>
          </a:graphicData>
        </a:graphic>
      </p:graphicFrame>
    </p:spTree>
    <p:extLst>
      <p:ext uri="{BB962C8B-B14F-4D97-AF65-F5344CB8AC3E}">
        <p14:creationId xmlns:p14="http://schemas.microsoft.com/office/powerpoint/2010/main" val="1957335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DATASET:</a:t>
            </a:r>
            <a:endParaRPr lang="en-US" b="1"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0640330"/>
              </p:ext>
            </p:extLst>
          </p:nvPr>
        </p:nvGraphicFramePr>
        <p:xfrm>
          <a:off x="513347" y="2052638"/>
          <a:ext cx="10122568" cy="4412330"/>
        </p:xfrm>
        <a:graphic>
          <a:graphicData uri="http://schemas.openxmlformats.org/drawingml/2006/table">
            <a:tbl>
              <a:tblPr firstRow="1" bandRow="1">
                <a:tableStyleId>{5C22544A-7EE6-4342-B048-85BDC9FD1C3A}</a:tableStyleId>
              </a:tblPr>
              <a:tblGrid>
                <a:gridCol w="5061284">
                  <a:extLst>
                    <a:ext uri="{9D8B030D-6E8A-4147-A177-3AD203B41FA5}">
                      <a16:colId xmlns:a16="http://schemas.microsoft.com/office/drawing/2014/main" val="3418393193"/>
                    </a:ext>
                  </a:extLst>
                </a:gridCol>
                <a:gridCol w="5061284">
                  <a:extLst>
                    <a:ext uri="{9D8B030D-6E8A-4147-A177-3AD203B41FA5}">
                      <a16:colId xmlns:a16="http://schemas.microsoft.com/office/drawing/2014/main" val="2536562029"/>
                    </a:ext>
                  </a:extLst>
                </a:gridCol>
              </a:tblGrid>
              <a:tr h="815237">
                <a:tc>
                  <a:txBody>
                    <a:bodyPr/>
                    <a:lstStyle/>
                    <a:p>
                      <a:r>
                        <a:rPr lang="en-US" dirty="0" smtClean="0"/>
                        <a:t>Training Data Set</a:t>
                      </a:r>
                      <a:endParaRPr lang="en-US" dirty="0"/>
                    </a:p>
                  </a:txBody>
                  <a:tcPr/>
                </a:tc>
                <a:tc>
                  <a:txBody>
                    <a:bodyPr/>
                    <a:lstStyle/>
                    <a:p>
                      <a:r>
                        <a:rPr lang="en-US" dirty="0" smtClean="0"/>
                        <a:t>Test Data Set</a:t>
                      </a:r>
                      <a:endParaRPr lang="en-US" dirty="0"/>
                    </a:p>
                  </a:txBody>
                  <a:tcPr/>
                </a:tc>
                <a:extLst>
                  <a:ext uri="{0D108BD9-81ED-4DB2-BD59-A6C34878D82A}">
                    <a16:rowId xmlns:a16="http://schemas.microsoft.com/office/drawing/2014/main" val="2052484420"/>
                  </a:ext>
                </a:extLst>
              </a:tr>
              <a:tr h="3597093">
                <a:tc>
                  <a:txBody>
                    <a:bodyPr/>
                    <a:lstStyle/>
                    <a:p>
                      <a:r>
                        <a:rPr lang="en-US" dirty="0" smtClean="0"/>
                        <a:t>Training</a:t>
                      </a:r>
                      <a:r>
                        <a:rPr lang="en-US" baseline="0" dirty="0" smtClean="0"/>
                        <a:t> Data Set has been downloaded from </a:t>
                      </a:r>
                      <a:r>
                        <a:rPr lang="en-US" baseline="0" dirty="0" err="1" smtClean="0"/>
                        <a:t>Kaggle</a:t>
                      </a:r>
                      <a:r>
                        <a:rPr lang="en-US" baseline="0" dirty="0" smtClean="0"/>
                        <a:t>. It consists of three individual files:</a:t>
                      </a:r>
                    </a:p>
                    <a:p>
                      <a:r>
                        <a:rPr lang="en-US" b="1" baseline="0" dirty="0" smtClean="0"/>
                        <a:t>ProcessedPositive.csv</a:t>
                      </a:r>
                      <a:r>
                        <a:rPr lang="en-US" baseline="0" dirty="0" smtClean="0"/>
                        <a:t>(tweet text of all positive tweets)</a:t>
                      </a:r>
                    </a:p>
                    <a:p>
                      <a:r>
                        <a:rPr lang="en-US" b="1" baseline="0" dirty="0" smtClean="0"/>
                        <a:t>ProcessedNegative.csv</a:t>
                      </a:r>
                      <a:r>
                        <a:rPr lang="en-US" baseline="0" dirty="0" smtClean="0"/>
                        <a:t>(tweet text of all negative tweets)</a:t>
                      </a:r>
                    </a:p>
                    <a:p>
                      <a:r>
                        <a:rPr lang="en-US" b="1" baseline="0" dirty="0" smtClean="0"/>
                        <a:t>ProcessedNeutral.csv</a:t>
                      </a:r>
                      <a:r>
                        <a:rPr lang="en-US" baseline="0" dirty="0" smtClean="0"/>
                        <a:t>(tweet test of all neutral tweets)</a:t>
                      </a:r>
                    </a:p>
                    <a:p>
                      <a:endParaRPr lang="en-US" baseline="0" dirty="0" smtClean="0"/>
                    </a:p>
                    <a:p>
                      <a:r>
                        <a:rPr lang="en-US" baseline="0" dirty="0" smtClean="0"/>
                        <a:t>Total 10000 tweets have been used to train the model</a:t>
                      </a:r>
                    </a:p>
                  </a:txBody>
                  <a:tcPr/>
                </a:tc>
                <a:tc>
                  <a:txBody>
                    <a:bodyPr/>
                    <a:lstStyle/>
                    <a:p>
                      <a:r>
                        <a:rPr lang="en-US" dirty="0" smtClean="0"/>
                        <a:t>Twitter</a:t>
                      </a:r>
                      <a:r>
                        <a:rPr lang="en-US" baseline="0" dirty="0" smtClean="0"/>
                        <a:t> API has been used to extract tweets on a real time based on the topic specified by the user.</a:t>
                      </a:r>
                    </a:p>
                    <a:p>
                      <a:endParaRPr lang="en-US" baseline="0" dirty="0" smtClean="0"/>
                    </a:p>
                    <a:p>
                      <a:r>
                        <a:rPr lang="en-US" baseline="0" dirty="0" smtClean="0"/>
                        <a:t>Total 200 tweets have been used for test data. </a:t>
                      </a:r>
                    </a:p>
                    <a:p>
                      <a:endParaRPr lang="en-US" baseline="0" dirty="0" smtClean="0"/>
                    </a:p>
                    <a:p>
                      <a:r>
                        <a:rPr lang="en-US" baseline="0" dirty="0" smtClean="0"/>
                        <a:t>*NOTE: only 200 tweets per 15 </a:t>
                      </a:r>
                      <a:r>
                        <a:rPr lang="en-US" baseline="0" dirty="0" err="1" smtClean="0"/>
                        <a:t>mins</a:t>
                      </a:r>
                      <a:r>
                        <a:rPr lang="en-US" baseline="0" dirty="0" smtClean="0"/>
                        <a:t> can be accessed from the API. We could access the API every 15 </a:t>
                      </a:r>
                      <a:r>
                        <a:rPr lang="en-US" baseline="0" dirty="0" err="1" smtClean="0"/>
                        <a:t>mins</a:t>
                      </a:r>
                      <a:r>
                        <a:rPr lang="en-US" baseline="0" dirty="0" smtClean="0"/>
                        <a:t> and extract data as per specified by user and build a large testing set</a:t>
                      </a:r>
                      <a:endParaRPr lang="en-US" dirty="0"/>
                    </a:p>
                  </a:txBody>
                  <a:tcPr/>
                </a:tc>
                <a:extLst>
                  <a:ext uri="{0D108BD9-81ED-4DB2-BD59-A6C34878D82A}">
                    <a16:rowId xmlns:a16="http://schemas.microsoft.com/office/drawing/2014/main" val="3886243538"/>
                  </a:ext>
                </a:extLst>
              </a:tr>
            </a:tbl>
          </a:graphicData>
        </a:graphic>
      </p:graphicFrame>
    </p:spTree>
    <p:extLst>
      <p:ext uri="{BB962C8B-B14F-4D97-AF65-F5344CB8AC3E}">
        <p14:creationId xmlns:p14="http://schemas.microsoft.com/office/powerpoint/2010/main" val="22870885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1410</TotalTime>
  <Words>981</Words>
  <Application>Microsoft Office PowerPoint</Application>
  <PresentationFormat>Widescreen</PresentationFormat>
  <Paragraphs>163</Paragraphs>
  <Slides>19</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Times New Roman</vt:lpstr>
      <vt:lpstr>Wingdings</vt:lpstr>
      <vt:lpstr>Wingdings 3</vt:lpstr>
      <vt:lpstr>Ion</vt:lpstr>
      <vt:lpstr>SENTIMENTAL ANALYSIS OF TWITTER DATA</vt:lpstr>
      <vt:lpstr>AGENDA</vt:lpstr>
      <vt:lpstr>INTRODUCTION</vt:lpstr>
      <vt:lpstr>OBJECTIVE OF THE PROJECT</vt:lpstr>
      <vt:lpstr>SENTIMENTAL ANALYSIS…..??</vt:lpstr>
      <vt:lpstr>SYSTEM DESIGN  METHODOLOGIES</vt:lpstr>
      <vt:lpstr>SYSTEM ARCHITECTURE</vt:lpstr>
      <vt:lpstr>PROJECT SPECIFICATIONS</vt:lpstr>
      <vt:lpstr>DATASET:</vt:lpstr>
      <vt:lpstr>PROJECT WALK-THROUGH</vt:lpstr>
      <vt:lpstr>PROJECT WALK-THROUGH CONTD..</vt:lpstr>
      <vt:lpstr>THREE ALGORITHM COMPARISON</vt:lpstr>
      <vt:lpstr>MODEL EVALUATION</vt:lpstr>
      <vt:lpstr>GRAPHICAL REPRESENTATION OF THE RESULT</vt:lpstr>
      <vt:lpstr>Demo</vt:lpstr>
      <vt:lpstr>SIGNIFICANCE</vt:lpstr>
      <vt:lpstr>What We Learned</vt:lpstr>
      <vt:lpstr>Conclusion and Implication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CRIME PREDICTION</dc:title>
  <dc:creator>mandavajsantosh</dc:creator>
  <cp:lastModifiedBy>CampusUser</cp:lastModifiedBy>
  <cp:revision>62</cp:revision>
  <dcterms:created xsi:type="dcterms:W3CDTF">2018-12-08T23:23:04Z</dcterms:created>
  <dcterms:modified xsi:type="dcterms:W3CDTF">2019-05-08T23:14:10Z</dcterms:modified>
</cp:coreProperties>
</file>